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15" r:id="rId2"/>
    <p:sldId id="318" r:id="rId3"/>
    <p:sldId id="345" r:id="rId4"/>
    <p:sldId id="365" r:id="rId5"/>
    <p:sldId id="317" r:id="rId6"/>
    <p:sldId id="386" r:id="rId7"/>
    <p:sldId id="387" r:id="rId8"/>
    <p:sldId id="388" r:id="rId9"/>
    <p:sldId id="389" r:id="rId10"/>
    <p:sldId id="391" r:id="rId11"/>
    <p:sldId id="392" r:id="rId12"/>
    <p:sldId id="394" r:id="rId13"/>
    <p:sldId id="395" r:id="rId14"/>
    <p:sldId id="396" r:id="rId15"/>
    <p:sldId id="393" r:id="rId16"/>
    <p:sldId id="397" r:id="rId17"/>
    <p:sldId id="399" r:id="rId18"/>
    <p:sldId id="398" r:id="rId19"/>
    <p:sldId id="400" r:id="rId20"/>
    <p:sldId id="401" r:id="rId21"/>
    <p:sldId id="402" r:id="rId22"/>
    <p:sldId id="366" r:id="rId23"/>
    <p:sldId id="404" r:id="rId24"/>
    <p:sldId id="405" r:id="rId25"/>
    <p:sldId id="403" r:id="rId26"/>
    <p:sldId id="32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6C1D35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5345" autoAdjust="0"/>
  </p:normalViewPr>
  <p:slideViewPr>
    <p:cSldViewPr snapToGrid="0">
      <p:cViewPr varScale="1">
        <p:scale>
          <a:sx n="36" d="100"/>
          <a:sy n="36" d="100"/>
        </p:scale>
        <p:origin x="34" y="96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85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f2034a691_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Point 7 Recap</a:t>
            </a:r>
            <a:endParaRPr dirty="0"/>
          </a:p>
        </p:txBody>
      </p:sp>
      <p:sp>
        <p:nvSpPr>
          <p:cNvPr id="774" name="Google Shape;774;g12f2034a691_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67647-2A24-7F60-343F-54B2D048AA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2" y="351772"/>
            <a:ext cx="2249407" cy="7518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97967C0-3D58-5E35-54C4-0E7C25DA82B1}"/>
              </a:ext>
            </a:extLst>
          </p:cNvPr>
          <p:cNvGrpSpPr/>
          <p:nvPr userDrawn="1"/>
        </p:nvGrpSpPr>
        <p:grpSpPr>
          <a:xfrm>
            <a:off x="2821039" y="123568"/>
            <a:ext cx="2892962" cy="1174663"/>
            <a:chOff x="9707871" y="-53009"/>
            <a:chExt cx="2592079" cy="10524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7160AC-9941-06E6-6BE6-5A27DEA28C61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3A3B51-85B4-8A53-BFC7-2B28EB1C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E4F67B-6D5F-A42A-FF58-6D31BF087E5D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A8326-62BF-7DB5-D8A2-6AFA5BBF0945}"/>
              </a:ext>
            </a:extLst>
          </p:cNvPr>
          <p:cNvSpPr/>
          <p:nvPr userDrawn="1"/>
        </p:nvSpPr>
        <p:spPr>
          <a:xfrm>
            <a:off x="5618168" y="6671483"/>
            <a:ext cx="1190970" cy="160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B7684-EC45-6927-3B6A-1A807A57857D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ED4625-58BB-2550-D522-15FD62BCCECF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559405-9ADA-429C-76A7-81691917BD51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83A038-18BB-F666-E66D-14F8264A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EDBE7-8CCB-AE83-3AE7-DB0BB3400118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5DC66D-E790-38E3-62C7-15BAE9E44F06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B21FD-2E85-AC69-77BD-EB2A0637DEC8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0DFD36-46E2-78F0-E3EF-3009B2E6AE0C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BCABE7-6BA8-4A9B-A4D7-A7FA34E8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4574C0-E2EA-B5F2-8AE6-52C2CA5B012B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6BBED9-CBD6-5A77-2EB6-6F803EC94E77}"/>
              </a:ext>
            </a:extLst>
          </p:cNvPr>
          <p:cNvSpPr/>
          <p:nvPr userDrawn="1"/>
        </p:nvSpPr>
        <p:spPr>
          <a:xfrm rot="162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8947F9-1ADC-FFE1-B066-90A6CC7E9D3D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922BC-94D0-3311-6842-28766FB8A6D4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1"/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45" name="Google Shape;45;p21"/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1"/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1"/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/>
              <a:ahLst/>
              <a:cxnLst/>
              <a:rect l="l" t="t" r="r" b="b"/>
              <a:pathLst>
                <a:path w="1130724" h="565583" extrusionOk="0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1"/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1"/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1"/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/>
              <a:ahLst/>
              <a:cxnLst/>
              <a:rect l="l" t="t" r="r" b="b"/>
              <a:pathLst>
                <a:path w="1130724" h="565573" extrusionOk="0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1"/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/>
              <a:ahLst/>
              <a:cxnLst/>
              <a:rect l="l" t="t" r="r" b="b"/>
              <a:pathLst>
                <a:path w="537744" h="562799" extrusionOk="0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1"/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/>
              <a:ahLst/>
              <a:cxnLst/>
              <a:rect l="l" t="t" r="r" b="b"/>
              <a:pathLst>
                <a:path w="537744" h="1125156" extrusionOk="0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/>
              <a:ahLst/>
              <a:cxnLst/>
              <a:rect l="l" t="t" r="r" b="b"/>
              <a:pathLst>
                <a:path w="537744" h="562788" extrusionOk="0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21"/>
          <p:cNvSpPr txBox="1"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566928" y="457200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7087169" y="6141085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  <p:cxnSp>
        <p:nvCxnSpPr>
          <p:cNvPr id="63" name="Google Shape;63;p21"/>
          <p:cNvCxnSpPr/>
          <p:nvPr/>
        </p:nvCxnSpPr>
        <p:spPr>
          <a:xfrm>
            <a:off x="565150" y="6087110"/>
            <a:ext cx="7335835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612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EB9FF-3F97-6988-77AF-D1236E720784}"/>
              </a:ext>
            </a:extLst>
          </p:cNvPr>
          <p:cNvSpPr/>
          <p:nvPr userDrawn="1"/>
        </p:nvSpPr>
        <p:spPr>
          <a:xfrm rot="162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601FB-669C-CF29-D9E1-4092A46A1D58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270C9-0E2E-9E8B-5842-875F860086C3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037DB3-963F-C20A-153A-5466483B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4015447-7811-2AC6-559D-125D4C835054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D9FA71-CA16-A423-1F0B-7FDDB0567E4F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A70C8-9300-6E34-911B-2D143630CA4F}"/>
              </a:ext>
            </a:extLst>
          </p:cNvPr>
          <p:cNvSpPr txBox="1"/>
          <p:nvPr userDrawn="1"/>
        </p:nvSpPr>
        <p:spPr bwMode="auto">
          <a:xfrm>
            <a:off x="3894931" y="2642999"/>
            <a:ext cx="4706938" cy="25545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THANK</a:t>
            </a:r>
            <a:r>
              <a:rPr lang="en-US" sz="8000" b="1" dirty="0">
                <a:solidFill>
                  <a:srgbClr val="6C1D35"/>
                </a:solidFill>
                <a:cs typeface="Arial" panose="020B0604020202020204" pitchFamily="34" charset="0"/>
              </a:rPr>
              <a:t> </a:t>
            </a:r>
            <a:r>
              <a:rPr lang="en-US" sz="8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DDA095-7730-186A-FBFC-8BA8E2F69C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5" b="13450"/>
          <a:stretch/>
        </p:blipFill>
        <p:spPr>
          <a:xfrm>
            <a:off x="4917487" y="659432"/>
            <a:ext cx="2661826" cy="1909300"/>
          </a:xfrm>
          <a:prstGeom prst="rect">
            <a:avLst/>
          </a:prstGeom>
        </p:spPr>
      </p:pic>
      <p:sp>
        <p:nvSpPr>
          <p:cNvPr id="28" name="Shape 2873">
            <a:extLst>
              <a:ext uri="{FF2B5EF4-FFF2-40B4-BE49-F238E27FC236}">
                <a16:creationId xmlns:a16="http://schemas.microsoft.com/office/drawing/2014/main" id="{25F63C6A-CD75-A4BA-7BC5-6189932BAFF9}"/>
              </a:ext>
            </a:extLst>
          </p:cNvPr>
          <p:cNvSpPr/>
          <p:nvPr userDrawn="1"/>
        </p:nvSpPr>
        <p:spPr>
          <a:xfrm>
            <a:off x="4271169" y="531473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84">
            <a:extLst>
              <a:ext uri="{FF2B5EF4-FFF2-40B4-BE49-F238E27FC236}">
                <a16:creationId xmlns:a16="http://schemas.microsoft.com/office/drawing/2014/main" id="{B26C8767-5951-C257-14BA-674697C30BD9}"/>
              </a:ext>
            </a:extLst>
          </p:cNvPr>
          <p:cNvSpPr/>
          <p:nvPr userDrawn="1"/>
        </p:nvSpPr>
        <p:spPr>
          <a:xfrm>
            <a:off x="4271169" y="57997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36">
            <a:extLst>
              <a:ext uri="{FF2B5EF4-FFF2-40B4-BE49-F238E27FC236}">
                <a16:creationId xmlns:a16="http://schemas.microsoft.com/office/drawing/2014/main" id="{28795646-C91A-6C6B-5299-1D15BAA4B496}"/>
              </a:ext>
            </a:extLst>
          </p:cNvPr>
          <p:cNvSpPr/>
          <p:nvPr userDrawn="1"/>
        </p:nvSpPr>
        <p:spPr>
          <a:xfrm>
            <a:off x="4271169" y="6284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0B46CC-79EA-D515-56DA-3C84CD9BA95C}"/>
              </a:ext>
            </a:extLst>
          </p:cNvPr>
          <p:cNvSpPr txBox="1"/>
          <p:nvPr userDrawn="1"/>
        </p:nvSpPr>
        <p:spPr>
          <a:xfrm>
            <a:off x="4587080" y="5314731"/>
            <a:ext cx="356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MY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for Artificial Intelligence and Robotics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B38DBF-7380-3E05-90E7-67BDDF800CE4}"/>
              </a:ext>
            </a:extLst>
          </p:cNvPr>
          <p:cNvSpPr txBox="1"/>
          <p:nvPr userDrawn="1"/>
        </p:nvSpPr>
        <p:spPr>
          <a:xfrm>
            <a:off x="4587081" y="5785703"/>
            <a:ext cx="298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research.utm.my/cairo/</a:t>
            </a:r>
            <a:endParaRPr lang="en-MY" sz="1200" b="1" dirty="0">
              <a:solidFill>
                <a:srgbClr val="6C1D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4AF7AD-961E-55A2-F075-81DD63A965CA}"/>
              </a:ext>
            </a:extLst>
          </p:cNvPr>
          <p:cNvSpPr txBox="1"/>
          <p:nvPr/>
        </p:nvSpPr>
        <p:spPr>
          <a:xfrm>
            <a:off x="65100" y="1526825"/>
            <a:ext cx="1213673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MODULE 4 : </a:t>
            </a:r>
          </a:p>
          <a:p>
            <a:r>
              <a:rPr lang="en-US" sz="55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WORKING WITH GIT &amp; GITHUB (INDIVIDUAL REPOSITORY)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EACC8-847C-D794-70C9-E32177D9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9" y="6352942"/>
            <a:ext cx="2136771" cy="160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DC5BF8-9567-82C5-3541-0C40681650E3}"/>
              </a:ext>
            </a:extLst>
          </p:cNvPr>
          <p:cNvSpPr txBox="1"/>
          <p:nvPr/>
        </p:nvSpPr>
        <p:spPr>
          <a:xfrm>
            <a:off x="1039269" y="5062196"/>
            <a:ext cx="77223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latin typeface="Arial" panose="020B0604020202020204" pitchFamily="34" charset="0"/>
                <a:cs typeface="Arial" panose="020B0604020202020204" pitchFamily="34" charset="0"/>
              </a:rPr>
              <a:t>PREPARED BY:</a:t>
            </a:r>
          </a:p>
          <a:p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Dr. Nurulaqilla 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Khamis</a:t>
            </a:r>
            <a:b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Center for Artificial Intelligence and Robotics</a:t>
            </a:r>
          </a:p>
          <a:p>
            <a:r>
              <a:rPr lang="en-US" sz="1500" kern="0" dirty="0" err="1">
                <a:latin typeface="Arial" panose="020B0604020202020204" pitchFamily="34" charset="0"/>
                <a:cs typeface="Arial" panose="020B0604020202020204" pitchFamily="34" charset="0"/>
              </a:rPr>
              <a:t>Universiti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kern="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 Malaysia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9CBBB-5DD1-77DD-6D06-B328B8797DB4}"/>
              </a:ext>
            </a:extLst>
          </p:cNvPr>
          <p:cNvSpPr/>
          <p:nvPr/>
        </p:nvSpPr>
        <p:spPr>
          <a:xfrm>
            <a:off x="5618168" y="6671483"/>
            <a:ext cx="1190970" cy="160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35438B-B925-9D11-90E5-1C1703344AB9}"/>
              </a:ext>
            </a:extLst>
          </p:cNvPr>
          <p:cNvSpPr/>
          <p:nvPr/>
        </p:nvSpPr>
        <p:spPr>
          <a:xfrm>
            <a:off x="5380382" y="6249219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Google Shape;226;p1" descr="github-logo-tile - New Signature">
            <a:extLst>
              <a:ext uri="{FF2B5EF4-FFF2-40B4-BE49-F238E27FC236}">
                <a16:creationId xmlns:a16="http://schemas.microsoft.com/office/drawing/2014/main" id="{DB92F2F8-7002-16C3-C485-97002D8C87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8533" y="4264732"/>
            <a:ext cx="3001551" cy="198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8;p1" descr="Git - Logo Downloads">
            <a:extLst>
              <a:ext uri="{FF2B5EF4-FFF2-40B4-BE49-F238E27FC236}">
                <a16:creationId xmlns:a16="http://schemas.microsoft.com/office/drawing/2014/main" id="{9B882589-BF84-1FC6-78EC-E67368E95FD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084" y="4790370"/>
            <a:ext cx="3629597" cy="1165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374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43D6A-EEF6-FE0D-1E54-68024F95E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DE466-9533-B7F0-1926-47972A9B419D}"/>
              </a:ext>
            </a:extLst>
          </p:cNvPr>
          <p:cNvSpPr txBox="1"/>
          <p:nvPr/>
        </p:nvSpPr>
        <p:spPr>
          <a:xfrm>
            <a:off x="184926" y="157177"/>
            <a:ext cx="9499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CREATE NEW FILE (“README.MD”)</a:t>
            </a:r>
          </a:p>
        </p:txBody>
      </p:sp>
      <p:sp>
        <p:nvSpPr>
          <p:cNvPr id="5" name="Google Shape;873;g12f224fc34e_0_15">
            <a:extLst>
              <a:ext uri="{FF2B5EF4-FFF2-40B4-BE49-F238E27FC236}">
                <a16:creationId xmlns:a16="http://schemas.microsoft.com/office/drawing/2014/main" id="{DBDED9A8-C12C-3434-B465-058862E7252E}"/>
              </a:ext>
            </a:extLst>
          </p:cNvPr>
          <p:cNvSpPr txBox="1">
            <a:spLocks/>
          </p:cNvSpPr>
          <p:nvPr/>
        </p:nvSpPr>
        <p:spPr>
          <a:xfrm>
            <a:off x="434375" y="1397700"/>
            <a:ext cx="51306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Click “Atom” (source-code editor)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Click File &gt; New File</a:t>
            </a:r>
            <a:endParaRPr lang="en-US" sz="2400" dirty="0"/>
          </a:p>
        </p:txBody>
      </p:sp>
      <p:pic>
        <p:nvPicPr>
          <p:cNvPr id="6" name="Google Shape;874;g12f224fc34e_0_15">
            <a:extLst>
              <a:ext uri="{FF2B5EF4-FFF2-40B4-BE49-F238E27FC236}">
                <a16:creationId xmlns:a16="http://schemas.microsoft.com/office/drawing/2014/main" id="{5D8A740E-E885-AA8E-20FF-8BF8C440E6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1963" y="1211925"/>
            <a:ext cx="888075" cy="8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5;g12f224fc34e_0_15">
            <a:extLst>
              <a:ext uri="{FF2B5EF4-FFF2-40B4-BE49-F238E27FC236}">
                <a16:creationId xmlns:a16="http://schemas.microsoft.com/office/drawing/2014/main" id="{7D978F96-1A1A-35BA-BAC8-3B87BB3CB2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526" y="2721139"/>
            <a:ext cx="7204248" cy="37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76;g12f224fc34e_0_15">
            <a:extLst>
              <a:ext uri="{FF2B5EF4-FFF2-40B4-BE49-F238E27FC236}">
                <a16:creationId xmlns:a16="http://schemas.microsoft.com/office/drawing/2014/main" id="{A400A7DC-8D7C-1584-FB15-4A4697C8E7F9}"/>
              </a:ext>
            </a:extLst>
          </p:cNvPr>
          <p:cNvSpPr txBox="1"/>
          <p:nvPr/>
        </p:nvSpPr>
        <p:spPr>
          <a:xfrm>
            <a:off x="8063650" y="1397700"/>
            <a:ext cx="3559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MY" sz="1800">
                <a:solidFill>
                  <a:schemeClr val="dk1"/>
                </a:solidFill>
              </a:rPr>
              <a:t>Atom - free open source code editor support any programming languages 😃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3747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041D7-9703-B454-3B6B-70AF27132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15;g12f2034a691_9_134">
            <a:extLst>
              <a:ext uri="{FF2B5EF4-FFF2-40B4-BE49-F238E27FC236}">
                <a16:creationId xmlns:a16="http://schemas.microsoft.com/office/drawing/2014/main" id="{4BE97A35-3A78-BD5C-EE8A-60B2F0EB4D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4875"/>
            <a:ext cx="12192002" cy="65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16;g12f2034a691_9_134">
            <a:extLst>
              <a:ext uri="{FF2B5EF4-FFF2-40B4-BE49-F238E27FC236}">
                <a16:creationId xmlns:a16="http://schemas.microsoft.com/office/drawing/2014/main" id="{4CFDB057-D399-5FEE-AD27-399F6A062967}"/>
              </a:ext>
            </a:extLst>
          </p:cNvPr>
          <p:cNvSpPr txBox="1">
            <a:spLocks/>
          </p:cNvSpPr>
          <p:nvPr/>
        </p:nvSpPr>
        <p:spPr>
          <a:xfrm>
            <a:off x="6865400" y="1655050"/>
            <a:ext cx="44187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chemeClr val="lt1"/>
                </a:solidFill>
              </a:rPr>
              <a:t>Note: You will get an empty canvas. </a:t>
            </a:r>
          </a:p>
          <a:p>
            <a:pPr marL="0" indent="0" algn="ctr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chemeClr val="lt1"/>
                </a:solidFill>
              </a:rPr>
              <a:t>We will write our code in here! 👾</a:t>
            </a:r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8" name="Google Shape;917;g12f2034a691_9_134">
            <a:extLst>
              <a:ext uri="{FF2B5EF4-FFF2-40B4-BE49-F238E27FC236}">
                <a16:creationId xmlns:a16="http://schemas.microsoft.com/office/drawing/2014/main" id="{5CB2206D-A1B7-EB03-1761-2B3DDB8106EE}"/>
              </a:ext>
            </a:extLst>
          </p:cNvPr>
          <p:cNvSpPr txBox="1">
            <a:spLocks/>
          </p:cNvSpPr>
          <p:nvPr/>
        </p:nvSpPr>
        <p:spPr>
          <a:xfrm>
            <a:off x="494000" y="747100"/>
            <a:ext cx="44187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FFFF"/>
                </a:solidFill>
              </a:rPr>
              <a:t>#include&lt;stdio.h&gt;</a:t>
            </a:r>
          </a:p>
          <a:p>
            <a:pPr marL="0" indent="0" algn="just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FFFF"/>
                </a:solidFill>
              </a:rPr>
              <a:t>int main(){</a:t>
            </a:r>
          </a:p>
          <a:p>
            <a:pPr marL="0" indent="0" algn="just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3000" dirty="0" err="1">
                <a:solidFill>
                  <a:srgbClr val="00FFFF"/>
                </a:solidFill>
              </a:rPr>
              <a:t>printf</a:t>
            </a:r>
            <a:r>
              <a:rPr lang="en-US" sz="3000" dirty="0">
                <a:solidFill>
                  <a:srgbClr val="00FFFF"/>
                </a:solidFill>
              </a:rPr>
              <a:t>(“Hello World!”);</a:t>
            </a:r>
          </a:p>
          <a:p>
            <a:pPr marL="0" indent="0" algn="just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3000" dirty="0">
                <a:solidFill>
                  <a:srgbClr val="00FFFF"/>
                </a:solidFill>
              </a:rPr>
              <a:t>}</a:t>
            </a:r>
          </a:p>
        </p:txBody>
      </p:sp>
      <p:sp>
        <p:nvSpPr>
          <p:cNvPr id="9" name="Google Shape;918;g12f2034a691_9_134">
            <a:extLst>
              <a:ext uri="{FF2B5EF4-FFF2-40B4-BE49-F238E27FC236}">
                <a16:creationId xmlns:a16="http://schemas.microsoft.com/office/drawing/2014/main" id="{5781E156-8366-9031-FAE2-9DD568E2FA6C}"/>
              </a:ext>
            </a:extLst>
          </p:cNvPr>
          <p:cNvSpPr txBox="1">
            <a:spLocks/>
          </p:cNvSpPr>
          <p:nvPr/>
        </p:nvSpPr>
        <p:spPr>
          <a:xfrm>
            <a:off x="660280" y="4174088"/>
            <a:ext cx="75990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lt1"/>
                </a:solidFill>
              </a:rPr>
              <a:t>Instruction: </a:t>
            </a:r>
          </a:p>
          <a:p>
            <a:pPr marL="457200" indent="-342900" algn="just">
              <a:lnSpc>
                <a:spcPct val="115000"/>
              </a:lnSpc>
              <a:spcBef>
                <a:spcPts val="90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sz="2200" dirty="0">
                <a:solidFill>
                  <a:schemeClr val="lt1"/>
                </a:solidFill>
              </a:rPr>
              <a:t>After complete write the code, save the file by click </a:t>
            </a:r>
            <a:r>
              <a:rPr lang="en-US" sz="2200" b="1" dirty="0">
                <a:solidFill>
                  <a:schemeClr val="lt1"/>
                </a:solidFill>
              </a:rPr>
              <a:t>File &gt; Save As</a:t>
            </a:r>
            <a:r>
              <a:rPr lang="en-US" sz="2200" dirty="0">
                <a:solidFill>
                  <a:schemeClr val="lt1"/>
                </a:solidFill>
              </a:rPr>
              <a:t> </a:t>
            </a:r>
            <a:r>
              <a:rPr lang="en-US" sz="2200" b="1" dirty="0">
                <a:solidFill>
                  <a:schemeClr val="lt1"/>
                </a:solidFill>
              </a:rPr>
              <a:t>(Ctrl + s)</a:t>
            </a:r>
          </a:p>
          <a:p>
            <a:pPr marL="457200" indent="-342900" algn="just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US" sz="2200" dirty="0">
                <a:solidFill>
                  <a:schemeClr val="lt1"/>
                </a:solidFill>
              </a:rPr>
              <a:t>Save this file as “</a:t>
            </a:r>
            <a:r>
              <a:rPr lang="en-US" sz="2200" b="1" dirty="0" err="1">
                <a:solidFill>
                  <a:schemeClr val="lt1"/>
                </a:solidFill>
              </a:rPr>
              <a:t>helloworld.c</a:t>
            </a:r>
            <a:r>
              <a:rPr lang="en-US" sz="2200" dirty="0">
                <a:solidFill>
                  <a:schemeClr val="lt1"/>
                </a:solidFill>
              </a:rPr>
              <a:t>” inside your “</a:t>
            </a:r>
            <a:r>
              <a:rPr lang="en-US" sz="2200" dirty="0" err="1">
                <a:solidFill>
                  <a:schemeClr val="lt1"/>
                </a:solidFill>
              </a:rPr>
              <a:t>GitHubProject</a:t>
            </a:r>
            <a:r>
              <a:rPr lang="en-US" sz="2200" dirty="0">
                <a:solidFill>
                  <a:schemeClr val="lt1"/>
                </a:solidFill>
              </a:rPr>
              <a:t>” repo/folder</a:t>
            </a:r>
          </a:p>
          <a:p>
            <a:pPr marL="0" indent="0" algn="just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5395-EEBD-04A4-798A-E3E66D41C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29;g12f224fc34e_0_177">
            <a:extLst>
              <a:ext uri="{FF2B5EF4-FFF2-40B4-BE49-F238E27FC236}">
                <a16:creationId xmlns:a16="http://schemas.microsoft.com/office/drawing/2014/main" id="{584D566C-C7D4-17F6-9CCD-BBFD890A1E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0786"/>
            <a:ext cx="12192000" cy="63364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30;g12f224fc34e_0_177">
            <a:extLst>
              <a:ext uri="{FF2B5EF4-FFF2-40B4-BE49-F238E27FC236}">
                <a16:creationId xmlns:a16="http://schemas.microsoft.com/office/drawing/2014/main" id="{0D9EC59E-9131-B2BD-605C-493D476B32EB}"/>
              </a:ext>
            </a:extLst>
          </p:cNvPr>
          <p:cNvSpPr/>
          <p:nvPr/>
        </p:nvSpPr>
        <p:spPr>
          <a:xfrm>
            <a:off x="2455500" y="2530675"/>
            <a:ext cx="6073500" cy="1610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23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73446-ED6D-FCCF-44D4-1B49ECE22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483385-59AE-0888-9C0F-505633CA5058}"/>
              </a:ext>
            </a:extLst>
          </p:cNvPr>
          <p:cNvSpPr txBox="1"/>
          <p:nvPr/>
        </p:nvSpPr>
        <p:spPr>
          <a:xfrm>
            <a:off x="184926" y="157177"/>
            <a:ext cx="949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INITIALIZE PROJECT IN GIT</a:t>
            </a:r>
          </a:p>
        </p:txBody>
      </p:sp>
      <p:sp>
        <p:nvSpPr>
          <p:cNvPr id="3" name="Google Shape;942;g12f224fc34e_0_115">
            <a:extLst>
              <a:ext uri="{FF2B5EF4-FFF2-40B4-BE49-F238E27FC236}">
                <a16:creationId xmlns:a16="http://schemas.microsoft.com/office/drawing/2014/main" id="{DF1B5B5A-AEF8-3BAB-6E34-763736CD8BCA}"/>
              </a:ext>
            </a:extLst>
          </p:cNvPr>
          <p:cNvSpPr txBox="1">
            <a:spLocks/>
          </p:cNvSpPr>
          <p:nvPr/>
        </p:nvSpPr>
        <p:spPr>
          <a:xfrm>
            <a:off x="434375" y="984756"/>
            <a:ext cx="114945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Open “</a:t>
            </a:r>
            <a:r>
              <a:rPr lang="en-US" b="1" dirty="0"/>
              <a:t>Git Bash</a:t>
            </a:r>
            <a:r>
              <a:rPr lang="en-US" dirty="0"/>
              <a:t>” (type at your search bar)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Change the path file that we want to access. Point it to your working repo.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Type “</a:t>
            </a:r>
            <a:r>
              <a:rPr lang="en-US" b="1" dirty="0"/>
              <a:t>cd desktop/</a:t>
            </a:r>
            <a:r>
              <a:rPr lang="en-US" b="1" dirty="0" err="1"/>
              <a:t>your_folder_name</a:t>
            </a:r>
            <a:r>
              <a:rPr lang="en-US" dirty="0"/>
              <a:t>”</a:t>
            </a:r>
          </a:p>
          <a:p>
            <a:pPr marL="91440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oogle Shape;943;g12f224fc34e_0_115">
            <a:extLst>
              <a:ext uri="{FF2B5EF4-FFF2-40B4-BE49-F238E27FC236}">
                <a16:creationId xmlns:a16="http://schemas.microsoft.com/office/drawing/2014/main" id="{1AA9721B-0AFF-C284-C6E4-6259DC0BA8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025" y="3184750"/>
            <a:ext cx="111252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44;g12f224fc34e_0_115">
            <a:extLst>
              <a:ext uri="{FF2B5EF4-FFF2-40B4-BE49-F238E27FC236}">
                <a16:creationId xmlns:a16="http://schemas.microsoft.com/office/drawing/2014/main" id="{9DAC9B63-BBC1-B9BD-F713-F4800A055626}"/>
              </a:ext>
            </a:extLst>
          </p:cNvPr>
          <p:cNvSpPr txBox="1"/>
          <p:nvPr/>
        </p:nvSpPr>
        <p:spPr>
          <a:xfrm>
            <a:off x="8538000" y="3412650"/>
            <a:ext cx="30000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MY" sz="2400">
                <a:solidFill>
                  <a:schemeClr val="lt1"/>
                </a:solidFill>
              </a:rPr>
              <a:t>Now it will change to your repo path 😲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" name="Google Shape;945;g12f224fc34e_0_115">
            <a:extLst>
              <a:ext uri="{FF2B5EF4-FFF2-40B4-BE49-F238E27FC236}">
                <a16:creationId xmlns:a16="http://schemas.microsoft.com/office/drawing/2014/main" id="{CD80B3AD-5F23-6B1A-BE20-A346B684B359}"/>
              </a:ext>
            </a:extLst>
          </p:cNvPr>
          <p:cNvCxnSpPr/>
          <p:nvPr/>
        </p:nvCxnSpPr>
        <p:spPr>
          <a:xfrm flipH="1">
            <a:off x="7550100" y="3954800"/>
            <a:ext cx="987900" cy="654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9394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C2699-A18E-F7EB-7339-81D57C0B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C33FB9-0C35-D8C6-46E2-FE8BFB6272F0}"/>
              </a:ext>
            </a:extLst>
          </p:cNvPr>
          <p:cNvSpPr txBox="1"/>
          <p:nvPr/>
        </p:nvSpPr>
        <p:spPr>
          <a:xfrm>
            <a:off x="184926" y="157177"/>
            <a:ext cx="9499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INITIALIZE PROJECT IN GIT</a:t>
            </a:r>
          </a:p>
        </p:txBody>
      </p:sp>
      <p:sp>
        <p:nvSpPr>
          <p:cNvPr id="3" name="Google Shape;957;g12f224fc34e_0_144">
            <a:extLst>
              <a:ext uri="{FF2B5EF4-FFF2-40B4-BE49-F238E27FC236}">
                <a16:creationId xmlns:a16="http://schemas.microsoft.com/office/drawing/2014/main" id="{C78A4E92-6D2F-7ED8-6BEA-B64B093DF6F8}"/>
              </a:ext>
            </a:extLst>
          </p:cNvPr>
          <p:cNvSpPr txBox="1">
            <a:spLocks/>
          </p:cNvSpPr>
          <p:nvPr/>
        </p:nvSpPr>
        <p:spPr>
          <a:xfrm>
            <a:off x="434375" y="788116"/>
            <a:ext cx="114945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Initialize “</a:t>
            </a:r>
            <a:r>
              <a:rPr lang="en-US" b="1" dirty="0"/>
              <a:t>git </a:t>
            </a:r>
            <a:r>
              <a:rPr lang="en-US" b="1" dirty="0" err="1"/>
              <a:t>init</a:t>
            </a:r>
            <a:r>
              <a:rPr lang="en-US" dirty="0"/>
              <a:t>” - this will tell Git to get ready watching your files for every changes that occurs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Git </a:t>
            </a:r>
            <a:r>
              <a:rPr lang="en-US" dirty="0" err="1"/>
              <a:t>init</a:t>
            </a:r>
            <a:r>
              <a:rPr lang="en-US" dirty="0"/>
              <a:t> - information about your local machine &amp; path where the folder exists</a:t>
            </a:r>
          </a:p>
          <a:p>
            <a:pPr marL="91440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oogle Shape;958;g12f224fc34e_0_144">
            <a:extLst>
              <a:ext uri="{FF2B5EF4-FFF2-40B4-BE49-F238E27FC236}">
                <a16:creationId xmlns:a16="http://schemas.microsoft.com/office/drawing/2014/main" id="{4C0576C1-6EED-BCEE-BCCF-9BDF8F77EF2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452599"/>
            <a:ext cx="12192000" cy="27259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Google Shape;959;g12f224fc34e_0_144">
            <a:extLst>
              <a:ext uri="{FF2B5EF4-FFF2-40B4-BE49-F238E27FC236}">
                <a16:creationId xmlns:a16="http://schemas.microsoft.com/office/drawing/2014/main" id="{6AE91F4D-7163-D3F9-3703-B8679FA3F222}"/>
              </a:ext>
            </a:extLst>
          </p:cNvPr>
          <p:cNvCxnSpPr/>
          <p:nvPr/>
        </p:nvCxnSpPr>
        <p:spPr>
          <a:xfrm>
            <a:off x="8528900" y="2963183"/>
            <a:ext cx="813600" cy="148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5502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D3E03-24DB-E3B8-571D-E66FDBAC1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09E45A-8629-1D88-BA3D-2E71BCE94FCD}"/>
              </a:ext>
            </a:extLst>
          </p:cNvPr>
          <p:cNvSpPr txBox="1"/>
          <p:nvPr/>
        </p:nvSpPr>
        <p:spPr>
          <a:xfrm>
            <a:off x="184926" y="157177"/>
            <a:ext cx="1020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ADD FILE FROM LOCAL MACHINE TO GITHUB REPOSITORY</a:t>
            </a:r>
          </a:p>
        </p:txBody>
      </p:sp>
      <p:sp>
        <p:nvSpPr>
          <p:cNvPr id="3" name="Google Shape;971;g12f224fc34e_0_160">
            <a:extLst>
              <a:ext uri="{FF2B5EF4-FFF2-40B4-BE49-F238E27FC236}">
                <a16:creationId xmlns:a16="http://schemas.microsoft.com/office/drawing/2014/main" id="{690717A4-238D-9001-B156-C120D4D54862}"/>
              </a:ext>
            </a:extLst>
          </p:cNvPr>
          <p:cNvSpPr txBox="1">
            <a:spLocks/>
          </p:cNvSpPr>
          <p:nvPr/>
        </p:nvSpPr>
        <p:spPr>
          <a:xfrm>
            <a:off x="184926" y="1955685"/>
            <a:ext cx="117108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b="1"/>
              <a:t>git add README.md</a:t>
            </a:r>
            <a:r>
              <a:rPr lang="en-US"/>
              <a:t> @ </a:t>
            </a:r>
            <a:r>
              <a:rPr lang="en-US" b="1"/>
              <a:t>git add helloworld.c</a:t>
            </a:r>
            <a:r>
              <a:rPr lang="en-US"/>
              <a:t> (if you want to add specific single file)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b="1"/>
              <a:t>git add -A</a:t>
            </a:r>
            <a:r>
              <a:rPr lang="en-US"/>
              <a:t> @ </a:t>
            </a:r>
            <a:r>
              <a:rPr lang="en-US" b="1"/>
              <a:t>git add .</a:t>
            </a:r>
            <a:r>
              <a:rPr lang="en-US"/>
              <a:t> (the period or dot that comes after add means all the files that exist in the repository)</a:t>
            </a:r>
          </a:p>
          <a:p>
            <a:pPr marL="91440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oogle Shape;972;g12f224fc34e_0_160">
            <a:extLst>
              <a:ext uri="{FF2B5EF4-FFF2-40B4-BE49-F238E27FC236}">
                <a16:creationId xmlns:a16="http://schemas.microsoft.com/office/drawing/2014/main" id="{DB6163DA-B033-A9F1-312E-FC72FFF0B72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701" y="4606198"/>
            <a:ext cx="11068050" cy="90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607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D7904-2E38-52B3-B209-6065719A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50CCC-358A-B300-3D74-DE85E63A41F5}"/>
              </a:ext>
            </a:extLst>
          </p:cNvPr>
          <p:cNvSpPr txBox="1"/>
          <p:nvPr/>
        </p:nvSpPr>
        <p:spPr>
          <a:xfrm>
            <a:off x="184926" y="157177"/>
            <a:ext cx="1020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COMMIT FILES IN GIT</a:t>
            </a:r>
          </a:p>
        </p:txBody>
      </p:sp>
      <p:sp>
        <p:nvSpPr>
          <p:cNvPr id="3" name="Google Shape;984;g12f224fc34e_0_189">
            <a:extLst>
              <a:ext uri="{FF2B5EF4-FFF2-40B4-BE49-F238E27FC236}">
                <a16:creationId xmlns:a16="http://schemas.microsoft.com/office/drawing/2014/main" id="{8CE31FCE-0FC8-BB56-D2A2-161B797F875D}"/>
              </a:ext>
            </a:extLst>
          </p:cNvPr>
          <p:cNvSpPr txBox="1">
            <a:spLocks/>
          </p:cNvSpPr>
          <p:nvPr/>
        </p:nvSpPr>
        <p:spPr>
          <a:xfrm>
            <a:off x="240600" y="1767725"/>
            <a:ext cx="117108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To commit our file, we use </a:t>
            </a:r>
            <a:r>
              <a:rPr lang="en-US" b="1"/>
              <a:t>git commit -m “write your message”</a:t>
            </a:r>
          </a:p>
          <a:p>
            <a:pPr marL="91440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oogle Shape;985;g12f224fc34e_0_189">
            <a:extLst>
              <a:ext uri="{FF2B5EF4-FFF2-40B4-BE49-F238E27FC236}">
                <a16:creationId xmlns:a16="http://schemas.microsoft.com/office/drawing/2014/main" id="{0FCAFCC4-C6EC-8384-ABE4-4BB7E741FE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5150" y="2802838"/>
            <a:ext cx="10887075" cy="212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7125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54568-AAFF-6274-99E6-59AAB66A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2070DB-8A4F-44E6-8F42-D8B0F70C46FC}"/>
              </a:ext>
            </a:extLst>
          </p:cNvPr>
          <p:cNvSpPr txBox="1"/>
          <p:nvPr/>
        </p:nvSpPr>
        <p:spPr>
          <a:xfrm>
            <a:off x="184926" y="157177"/>
            <a:ext cx="1020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PUSH FILES IN GITHUB</a:t>
            </a:r>
          </a:p>
        </p:txBody>
      </p:sp>
      <p:sp>
        <p:nvSpPr>
          <p:cNvPr id="3" name="Google Shape;997;g12f224fc34e_0_202">
            <a:extLst>
              <a:ext uri="{FF2B5EF4-FFF2-40B4-BE49-F238E27FC236}">
                <a16:creationId xmlns:a16="http://schemas.microsoft.com/office/drawing/2014/main" id="{FE9587B5-6D1D-7DA3-1840-8B8A64E459EC}"/>
              </a:ext>
            </a:extLst>
          </p:cNvPr>
          <p:cNvSpPr txBox="1">
            <a:spLocks/>
          </p:cNvSpPr>
          <p:nvPr/>
        </p:nvSpPr>
        <p:spPr>
          <a:xfrm>
            <a:off x="240600" y="892669"/>
            <a:ext cx="117108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b="1" dirty="0"/>
              <a:t>git remote add origin [repo URL name]</a:t>
            </a:r>
            <a:r>
              <a:rPr lang="en-US" dirty="0"/>
              <a:t> - create connection between your local repo and central repo on GitHub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b="1" dirty="0"/>
              <a:t>git branch -M main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b="1" dirty="0"/>
              <a:t>git push -u origin main</a:t>
            </a:r>
            <a:r>
              <a:rPr lang="en-US" dirty="0"/>
              <a:t> : push your repo from local to GitHub</a:t>
            </a:r>
          </a:p>
          <a:p>
            <a:pPr marL="91440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Google Shape;998;g12f224fc34e_0_202">
            <a:extLst>
              <a:ext uri="{FF2B5EF4-FFF2-40B4-BE49-F238E27FC236}">
                <a16:creationId xmlns:a16="http://schemas.microsoft.com/office/drawing/2014/main" id="{DA1421EA-5BA7-4435-F320-6CFFE8D00C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7900" y="3729244"/>
            <a:ext cx="8457374" cy="297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429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E057-1D4F-473E-2469-5E1DF84B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CEC04-A75A-DA21-9346-7256F5593870}"/>
              </a:ext>
            </a:extLst>
          </p:cNvPr>
          <p:cNvSpPr txBox="1"/>
          <p:nvPr/>
        </p:nvSpPr>
        <p:spPr>
          <a:xfrm>
            <a:off x="184926" y="157177"/>
            <a:ext cx="1020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PUSH FILES IN GITHUB</a:t>
            </a:r>
          </a:p>
        </p:txBody>
      </p:sp>
      <p:pic>
        <p:nvPicPr>
          <p:cNvPr id="3" name="Google Shape;1010;g12f224fc34e_0_266">
            <a:extLst>
              <a:ext uri="{FF2B5EF4-FFF2-40B4-BE49-F238E27FC236}">
                <a16:creationId xmlns:a16="http://schemas.microsoft.com/office/drawing/2014/main" id="{537AFDE8-3BA3-67C2-E379-154B171B4C4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3000" y="1099400"/>
            <a:ext cx="9754099" cy="56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1;g12f224fc34e_0_266">
            <a:extLst>
              <a:ext uri="{FF2B5EF4-FFF2-40B4-BE49-F238E27FC236}">
                <a16:creationId xmlns:a16="http://schemas.microsoft.com/office/drawing/2014/main" id="{C58E4E5F-1EB3-8B7E-0CD1-8D8016DD5FE7}"/>
              </a:ext>
            </a:extLst>
          </p:cNvPr>
          <p:cNvSpPr/>
          <p:nvPr/>
        </p:nvSpPr>
        <p:spPr>
          <a:xfrm>
            <a:off x="1212475" y="3538075"/>
            <a:ext cx="9555000" cy="841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12;g12f224fc34e_0_266">
            <a:extLst>
              <a:ext uri="{FF2B5EF4-FFF2-40B4-BE49-F238E27FC236}">
                <a16:creationId xmlns:a16="http://schemas.microsoft.com/office/drawing/2014/main" id="{BD43566B-D985-2FA0-F36D-8156A3F6D3C1}"/>
              </a:ext>
            </a:extLst>
          </p:cNvPr>
          <p:cNvSpPr txBox="1">
            <a:spLocks/>
          </p:cNvSpPr>
          <p:nvPr/>
        </p:nvSpPr>
        <p:spPr>
          <a:xfrm>
            <a:off x="5673211" y="4515075"/>
            <a:ext cx="4245245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 err="1">
                <a:solidFill>
                  <a:schemeClr val="lt1"/>
                </a:solidFill>
              </a:rPr>
              <a:t>Tadaa</a:t>
            </a:r>
            <a:r>
              <a:rPr lang="en-US" dirty="0">
                <a:solidFill>
                  <a:schemeClr val="lt1"/>
                </a:solidFill>
              </a:rPr>
              <a:t>! 😄</a:t>
            </a:r>
          </a:p>
          <a:p>
            <a:pPr marL="0" indent="0" algn="ctr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lt1"/>
                </a:solidFill>
              </a:rPr>
              <a:t>You can see your files from local repo now inside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356913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171D4-DC7B-576D-34BA-AC5A6A81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C090387-EFED-948C-70E4-DBD623CDA64B}"/>
              </a:ext>
            </a:extLst>
          </p:cNvPr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UPDATE ANY CHANGES (FILES)</a:t>
            </a:r>
          </a:p>
        </p:txBody>
      </p:sp>
      <p:pic>
        <p:nvPicPr>
          <p:cNvPr id="8" name="Google Shape;1024;g12f224fc34e_0_215">
            <a:extLst>
              <a:ext uri="{FF2B5EF4-FFF2-40B4-BE49-F238E27FC236}">
                <a16:creationId xmlns:a16="http://schemas.microsoft.com/office/drawing/2014/main" id="{CD4E41DE-5C7C-9674-267C-0754A1B88F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425" y="1139675"/>
            <a:ext cx="10394802" cy="556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25;g12f224fc34e_0_215">
            <a:extLst>
              <a:ext uri="{FF2B5EF4-FFF2-40B4-BE49-F238E27FC236}">
                <a16:creationId xmlns:a16="http://schemas.microsoft.com/office/drawing/2014/main" id="{B40C3912-92AB-F5F0-8E40-BE11DE27F69B}"/>
              </a:ext>
            </a:extLst>
          </p:cNvPr>
          <p:cNvSpPr txBox="1">
            <a:spLocks/>
          </p:cNvSpPr>
          <p:nvPr/>
        </p:nvSpPr>
        <p:spPr>
          <a:xfrm>
            <a:off x="825300" y="1638300"/>
            <a:ext cx="54696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FFFF"/>
                </a:solidFill>
              </a:rPr>
              <a:t>#include&lt;stdio.h&gt;</a:t>
            </a:r>
          </a:p>
          <a:p>
            <a:pPr marL="0" indent="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FFFF"/>
                </a:solidFill>
              </a:rPr>
              <a:t>int main(){</a:t>
            </a:r>
          </a:p>
          <a:p>
            <a:pPr marL="0" indent="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500" dirty="0" err="1">
                <a:solidFill>
                  <a:srgbClr val="00FFFF"/>
                </a:solidFill>
              </a:rPr>
              <a:t>printf</a:t>
            </a:r>
            <a:r>
              <a:rPr lang="en-US" sz="2500" dirty="0">
                <a:solidFill>
                  <a:srgbClr val="00FFFF"/>
                </a:solidFill>
              </a:rPr>
              <a:t>(“Hello World!”);</a:t>
            </a:r>
          </a:p>
          <a:p>
            <a:pPr marL="0" indent="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500" dirty="0" err="1">
                <a:solidFill>
                  <a:srgbClr val="00FFFF"/>
                </a:solidFill>
              </a:rPr>
              <a:t>printf</a:t>
            </a:r>
            <a:r>
              <a:rPr lang="en-US" sz="2500" dirty="0">
                <a:solidFill>
                  <a:srgbClr val="00FFFF"/>
                </a:solidFill>
              </a:rPr>
              <a:t>(“This is my first repository);</a:t>
            </a:r>
          </a:p>
          <a:p>
            <a:pPr marL="0" indent="0" algn="just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sz="2500" dirty="0">
                <a:solidFill>
                  <a:srgbClr val="00FFFF"/>
                </a:solidFill>
              </a:rPr>
              <a:t>}</a:t>
            </a:r>
          </a:p>
        </p:txBody>
      </p:sp>
      <p:sp>
        <p:nvSpPr>
          <p:cNvPr id="11" name="Google Shape;1026;g12f224fc34e_0_215">
            <a:extLst>
              <a:ext uri="{FF2B5EF4-FFF2-40B4-BE49-F238E27FC236}">
                <a16:creationId xmlns:a16="http://schemas.microsoft.com/office/drawing/2014/main" id="{2FADDD5D-3B21-9E99-65FA-9C986439D04E}"/>
              </a:ext>
            </a:extLst>
          </p:cNvPr>
          <p:cNvSpPr txBox="1">
            <a:spLocks/>
          </p:cNvSpPr>
          <p:nvPr/>
        </p:nvSpPr>
        <p:spPr>
          <a:xfrm>
            <a:off x="6796175" y="5010345"/>
            <a:ext cx="3540600" cy="169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MY" dirty="0">
                <a:solidFill>
                  <a:schemeClr val="lt1"/>
                </a:solidFill>
              </a:rPr>
              <a:t>Instruction: </a:t>
            </a:r>
          </a:p>
          <a:p>
            <a:pPr marL="457200" indent="-342900" algn="just">
              <a:lnSpc>
                <a:spcPct val="115000"/>
              </a:lnSpc>
              <a:spcBef>
                <a:spcPts val="90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AutoNum type="arabicPeriod"/>
            </a:pPr>
            <a:r>
              <a:rPr lang="en-MY" dirty="0">
                <a:solidFill>
                  <a:schemeClr val="lt1"/>
                </a:solidFill>
              </a:rPr>
              <a:t>File &gt; Save (ctrl + s)</a:t>
            </a:r>
          </a:p>
          <a:p>
            <a:pPr marL="0" indent="0" algn="just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MY" b="1" dirty="0">
              <a:solidFill>
                <a:schemeClr val="lt1"/>
              </a:solidFill>
            </a:endParaRPr>
          </a:p>
        </p:txBody>
      </p:sp>
      <p:sp>
        <p:nvSpPr>
          <p:cNvPr id="12" name="Google Shape;1027;g12f224fc34e_0_215">
            <a:extLst>
              <a:ext uri="{FF2B5EF4-FFF2-40B4-BE49-F238E27FC236}">
                <a16:creationId xmlns:a16="http://schemas.microsoft.com/office/drawing/2014/main" id="{E2A441E1-8730-BA23-1F5F-FBCB3DF2C0B0}"/>
              </a:ext>
            </a:extLst>
          </p:cNvPr>
          <p:cNvSpPr/>
          <p:nvPr/>
        </p:nvSpPr>
        <p:spPr>
          <a:xfrm>
            <a:off x="599550" y="3863743"/>
            <a:ext cx="5324100" cy="612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1028;g12f224fc34e_0_215">
            <a:extLst>
              <a:ext uri="{FF2B5EF4-FFF2-40B4-BE49-F238E27FC236}">
                <a16:creationId xmlns:a16="http://schemas.microsoft.com/office/drawing/2014/main" id="{533E63E8-EBE3-4292-2B3C-A3788ED38685}"/>
              </a:ext>
            </a:extLst>
          </p:cNvPr>
          <p:cNvCxnSpPr/>
          <p:nvPr/>
        </p:nvCxnSpPr>
        <p:spPr>
          <a:xfrm flipH="1">
            <a:off x="6294800" y="2998300"/>
            <a:ext cx="844800" cy="5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1029;g12f224fc34e_0_215">
            <a:extLst>
              <a:ext uri="{FF2B5EF4-FFF2-40B4-BE49-F238E27FC236}">
                <a16:creationId xmlns:a16="http://schemas.microsoft.com/office/drawing/2014/main" id="{DC811433-8C3B-5F09-B50C-978E3127AF33}"/>
              </a:ext>
            </a:extLst>
          </p:cNvPr>
          <p:cNvSpPr txBox="1">
            <a:spLocks/>
          </p:cNvSpPr>
          <p:nvPr/>
        </p:nvSpPr>
        <p:spPr>
          <a:xfrm>
            <a:off x="7177175" y="2030300"/>
            <a:ext cx="35406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5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>
                <a:solidFill>
                  <a:schemeClr val="lt1"/>
                </a:solidFill>
              </a:rPr>
              <a:t>We are now adding new line here 👀</a:t>
            </a:r>
            <a:endParaRPr lang="en-US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3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BEFD43F-927D-4055-9894-52355D896391}"/>
              </a:ext>
            </a:extLst>
          </p:cNvPr>
          <p:cNvSpPr txBox="1"/>
          <p:nvPr/>
        </p:nvSpPr>
        <p:spPr>
          <a:xfrm>
            <a:off x="375312" y="78519"/>
            <a:ext cx="95116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QUICK RECAP!</a:t>
            </a:r>
          </a:p>
        </p:txBody>
      </p:sp>
      <p:pic>
        <p:nvPicPr>
          <p:cNvPr id="12" name="Google Shape;673;g12f2034a691_9_143">
            <a:extLst>
              <a:ext uri="{FF2B5EF4-FFF2-40B4-BE49-F238E27FC236}">
                <a16:creationId xmlns:a16="http://schemas.microsoft.com/office/drawing/2014/main" id="{171BE086-0BBF-6EBA-A0EB-573634493B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61" y="2432601"/>
            <a:ext cx="2656924" cy="26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74;g12f2034a691_9_143">
            <a:extLst>
              <a:ext uri="{FF2B5EF4-FFF2-40B4-BE49-F238E27FC236}">
                <a16:creationId xmlns:a16="http://schemas.microsoft.com/office/drawing/2014/main" id="{3F002604-AF17-4452-188D-1ADC2ACA0A79}"/>
              </a:ext>
            </a:extLst>
          </p:cNvPr>
          <p:cNvSpPr/>
          <p:nvPr/>
        </p:nvSpPr>
        <p:spPr>
          <a:xfrm>
            <a:off x="4257786" y="2911351"/>
            <a:ext cx="3123900" cy="82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83909"/>
          </a:solidFill>
          <a:ln w="9525" cap="flat" cmpd="sng">
            <a:solidFill>
              <a:srgbClr val="C83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675;g12f2034a691_9_143">
            <a:extLst>
              <a:ext uri="{FF2B5EF4-FFF2-40B4-BE49-F238E27FC236}">
                <a16:creationId xmlns:a16="http://schemas.microsoft.com/office/drawing/2014/main" id="{425A7A7A-E5EE-9062-F530-FA9C39EC43B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7486" y="2681526"/>
            <a:ext cx="3393826" cy="16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76;g12f2034a691_9_143">
            <a:extLst>
              <a:ext uri="{FF2B5EF4-FFF2-40B4-BE49-F238E27FC236}">
                <a16:creationId xmlns:a16="http://schemas.microsoft.com/office/drawing/2014/main" id="{4857F578-5FBC-929D-9770-9C3C616FA1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061" y="1653352"/>
            <a:ext cx="1493584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677;g12f2034a691_9_143">
            <a:extLst>
              <a:ext uri="{FF2B5EF4-FFF2-40B4-BE49-F238E27FC236}">
                <a16:creationId xmlns:a16="http://schemas.microsoft.com/office/drawing/2014/main" id="{90F40C6B-5DD6-4C1D-A8FE-864695338D5E}"/>
              </a:ext>
            </a:extLst>
          </p:cNvPr>
          <p:cNvSpPr txBox="1"/>
          <p:nvPr/>
        </p:nvSpPr>
        <p:spPr>
          <a:xfrm>
            <a:off x="3916436" y="2392139"/>
            <a:ext cx="40761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Command Line Interface (CLI)</a:t>
            </a:r>
            <a:endParaRPr sz="2200"/>
          </a:p>
        </p:txBody>
      </p:sp>
      <p:sp>
        <p:nvSpPr>
          <p:cNvPr id="17" name="Google Shape;678;g12f2034a691_9_143">
            <a:extLst>
              <a:ext uri="{FF2B5EF4-FFF2-40B4-BE49-F238E27FC236}">
                <a16:creationId xmlns:a16="http://schemas.microsoft.com/office/drawing/2014/main" id="{8A8EC09B-A498-8667-7A19-C6EDE9BAB6E6}"/>
              </a:ext>
            </a:extLst>
          </p:cNvPr>
          <p:cNvSpPr txBox="1"/>
          <p:nvPr/>
        </p:nvSpPr>
        <p:spPr>
          <a:xfrm>
            <a:off x="268861" y="5089526"/>
            <a:ext cx="35127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Programmer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(Web Apps, Desktop Apps, Mobile Apps)</a:t>
            </a:r>
            <a:endParaRPr sz="2200"/>
          </a:p>
        </p:txBody>
      </p:sp>
      <p:sp>
        <p:nvSpPr>
          <p:cNvPr id="18" name="Google Shape;679;g12f2034a691_9_143">
            <a:extLst>
              <a:ext uri="{FF2B5EF4-FFF2-40B4-BE49-F238E27FC236}">
                <a16:creationId xmlns:a16="http://schemas.microsoft.com/office/drawing/2014/main" id="{1366E9C5-8811-960F-629C-3F2B0E786CEC}"/>
              </a:ext>
            </a:extLst>
          </p:cNvPr>
          <p:cNvSpPr txBox="1"/>
          <p:nvPr/>
        </p:nvSpPr>
        <p:spPr>
          <a:xfrm>
            <a:off x="7940149" y="4304214"/>
            <a:ext cx="40761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Storage Space Your Project Repo/Online Hosting</a:t>
            </a:r>
            <a:endParaRPr sz="2200"/>
          </a:p>
        </p:txBody>
      </p:sp>
      <p:sp>
        <p:nvSpPr>
          <p:cNvPr id="19" name="Google Shape;680;g12f2034a691_9_143">
            <a:extLst>
              <a:ext uri="{FF2B5EF4-FFF2-40B4-BE49-F238E27FC236}">
                <a16:creationId xmlns:a16="http://schemas.microsoft.com/office/drawing/2014/main" id="{D0759FDD-67A7-3893-9F25-0EB2C75396F9}"/>
              </a:ext>
            </a:extLst>
          </p:cNvPr>
          <p:cNvSpPr txBox="1"/>
          <p:nvPr/>
        </p:nvSpPr>
        <p:spPr>
          <a:xfrm>
            <a:off x="3781686" y="3753864"/>
            <a:ext cx="4076100" cy="25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To track changes, modify and version control: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version1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version2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versionN</a:t>
            </a:r>
            <a:endParaRPr sz="1800"/>
          </a:p>
        </p:txBody>
      </p:sp>
      <p:sp>
        <p:nvSpPr>
          <p:cNvPr id="20" name="Google Shape;681;g12f2034a691_9_143">
            <a:extLst>
              <a:ext uri="{FF2B5EF4-FFF2-40B4-BE49-F238E27FC236}">
                <a16:creationId xmlns:a16="http://schemas.microsoft.com/office/drawing/2014/main" id="{7F74321A-362F-0F90-A7A6-48C1A91A1273}"/>
              </a:ext>
            </a:extLst>
          </p:cNvPr>
          <p:cNvSpPr txBox="1"/>
          <p:nvPr/>
        </p:nvSpPr>
        <p:spPr>
          <a:xfrm>
            <a:off x="6699286" y="555026"/>
            <a:ext cx="2883600" cy="95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500" b="1" dirty="0">
                <a:solidFill>
                  <a:srgbClr val="0000FF"/>
                </a:solidFill>
              </a:rPr>
              <a:t>Notes: </a:t>
            </a:r>
            <a:br>
              <a:rPr lang="en-MY" sz="2500" b="1" dirty="0">
                <a:solidFill>
                  <a:srgbClr val="0000FF"/>
                </a:solidFill>
              </a:rPr>
            </a:br>
            <a:r>
              <a:rPr lang="en-MY" sz="2500" b="1" dirty="0">
                <a:solidFill>
                  <a:srgbClr val="0000FF"/>
                </a:solidFill>
              </a:rPr>
              <a:t>CLI much faster!</a:t>
            </a:r>
            <a:endParaRPr sz="25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7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5716-D48E-DE14-F901-0A5BD8124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9CC753E-5184-BE28-716B-232862221B23}"/>
              </a:ext>
            </a:extLst>
          </p:cNvPr>
          <p:cNvSpPr txBox="1"/>
          <p:nvPr/>
        </p:nvSpPr>
        <p:spPr>
          <a:xfrm>
            <a:off x="375312" y="78519"/>
            <a:ext cx="9511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LET’S SEE WHAT GIT HAS FOUND? </a:t>
            </a:r>
            <a:r>
              <a:rPr lang="en-MY" sz="5000" dirty="0"/>
              <a:t>😏</a:t>
            </a:r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Google Shape;1041;g12f2034a691_9_102">
            <a:extLst>
              <a:ext uri="{FF2B5EF4-FFF2-40B4-BE49-F238E27FC236}">
                <a16:creationId xmlns:a16="http://schemas.microsoft.com/office/drawing/2014/main" id="{770E14E2-2CAC-76C4-428B-56DCE02FBA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840441"/>
            <a:ext cx="12191999" cy="40374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2;g12f2034a691_9_102">
            <a:extLst>
              <a:ext uri="{FF2B5EF4-FFF2-40B4-BE49-F238E27FC236}">
                <a16:creationId xmlns:a16="http://schemas.microsoft.com/office/drawing/2014/main" id="{6F0060FE-F35A-884D-ED8E-8A8B0C09CB32}"/>
              </a:ext>
            </a:extLst>
          </p:cNvPr>
          <p:cNvSpPr/>
          <p:nvPr/>
        </p:nvSpPr>
        <p:spPr>
          <a:xfrm>
            <a:off x="682375" y="4666995"/>
            <a:ext cx="5324100" cy="513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1043;g12f2034a691_9_102">
            <a:extLst>
              <a:ext uri="{FF2B5EF4-FFF2-40B4-BE49-F238E27FC236}">
                <a16:creationId xmlns:a16="http://schemas.microsoft.com/office/drawing/2014/main" id="{8AA0AC20-ECB2-32FD-1B4A-7F4DAB928F87}"/>
              </a:ext>
            </a:extLst>
          </p:cNvPr>
          <p:cNvCxnSpPr/>
          <p:nvPr/>
        </p:nvCxnSpPr>
        <p:spPr>
          <a:xfrm rot="10800000">
            <a:off x="3694050" y="5082275"/>
            <a:ext cx="762000" cy="1209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1044;g12f2034a691_9_102">
            <a:extLst>
              <a:ext uri="{FF2B5EF4-FFF2-40B4-BE49-F238E27FC236}">
                <a16:creationId xmlns:a16="http://schemas.microsoft.com/office/drawing/2014/main" id="{29A492C2-B824-6C7A-F06A-30B10033E77B}"/>
              </a:ext>
            </a:extLst>
          </p:cNvPr>
          <p:cNvSpPr txBox="1"/>
          <p:nvPr/>
        </p:nvSpPr>
        <p:spPr>
          <a:xfrm>
            <a:off x="2494750" y="6058063"/>
            <a:ext cx="864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MY" sz="2400" dirty="0">
                <a:solidFill>
                  <a:schemeClr val="dk1"/>
                </a:solidFill>
              </a:rPr>
              <a:t>Gotcha! got modification in our file, and git can trace 😎</a:t>
            </a:r>
            <a:endParaRPr dirty="0"/>
          </a:p>
        </p:txBody>
      </p:sp>
      <p:sp>
        <p:nvSpPr>
          <p:cNvPr id="6" name="Google Shape;1045;g12f2034a691_9_102">
            <a:extLst>
              <a:ext uri="{FF2B5EF4-FFF2-40B4-BE49-F238E27FC236}">
                <a16:creationId xmlns:a16="http://schemas.microsoft.com/office/drawing/2014/main" id="{418D738B-6482-1CD9-45EA-1FDB69E8BBC1}"/>
              </a:ext>
            </a:extLst>
          </p:cNvPr>
          <p:cNvSpPr txBox="1"/>
          <p:nvPr/>
        </p:nvSpPr>
        <p:spPr>
          <a:xfrm>
            <a:off x="314725" y="1130800"/>
            <a:ext cx="1133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MY" sz="2400" b="1" dirty="0">
                <a:solidFill>
                  <a:schemeClr val="dk1"/>
                </a:solidFill>
              </a:rPr>
              <a:t>git status </a:t>
            </a:r>
            <a:r>
              <a:rPr lang="en-MY" sz="2400" dirty="0">
                <a:solidFill>
                  <a:schemeClr val="dk1"/>
                </a:solidFill>
              </a:rPr>
              <a:t>- every changes you made can be trace by type “</a:t>
            </a:r>
            <a:r>
              <a:rPr lang="en-MY" sz="2400" b="1" dirty="0">
                <a:solidFill>
                  <a:schemeClr val="dk1"/>
                </a:solidFill>
              </a:rPr>
              <a:t>git status</a:t>
            </a:r>
            <a:r>
              <a:rPr lang="en-MY" sz="2400" dirty="0">
                <a:solidFill>
                  <a:schemeClr val="dk1"/>
                </a:solidFill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15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C2CD-C4D3-DA41-71EA-0004B407F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2D6C69-A16D-E854-613C-7CF1D1BF3974}"/>
              </a:ext>
            </a:extLst>
          </p:cNvPr>
          <p:cNvSpPr txBox="1"/>
          <p:nvPr/>
        </p:nvSpPr>
        <p:spPr>
          <a:xfrm>
            <a:off x="257328" y="78519"/>
            <a:ext cx="98699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I WANT TO UPDATE CHANGES TO MY CENTRAL REPO (GITHUB). HOW CAN I DO THAT? </a:t>
            </a:r>
            <a:r>
              <a:rPr lang="en-MY" sz="5000" dirty="0"/>
              <a:t>😰</a:t>
            </a:r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Google Shape;1057;g12f224fc34e_0_251">
            <a:extLst>
              <a:ext uri="{FF2B5EF4-FFF2-40B4-BE49-F238E27FC236}">
                <a16:creationId xmlns:a16="http://schemas.microsoft.com/office/drawing/2014/main" id="{4B6DABC6-BE6D-7F08-74AC-4F31941EEFC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5699" y="2281250"/>
            <a:ext cx="6720508" cy="43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58;g12f224fc34e_0_251">
            <a:extLst>
              <a:ext uri="{FF2B5EF4-FFF2-40B4-BE49-F238E27FC236}">
                <a16:creationId xmlns:a16="http://schemas.microsoft.com/office/drawing/2014/main" id="{B2D7C86B-257D-230D-FAD4-E40E248F6AAE}"/>
              </a:ext>
            </a:extLst>
          </p:cNvPr>
          <p:cNvSpPr txBox="1">
            <a:spLocks/>
          </p:cNvSpPr>
          <p:nvPr/>
        </p:nvSpPr>
        <p:spPr>
          <a:xfrm>
            <a:off x="7484386" y="2181398"/>
            <a:ext cx="43833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Specify which file to update? </a:t>
            </a:r>
            <a:r>
              <a:rPr lang="en-US" b="1" dirty="0"/>
              <a:t>git add filename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Put message before push, </a:t>
            </a:r>
            <a:r>
              <a:rPr lang="en-US" b="1" dirty="0"/>
              <a:t>git commit -m “message”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Ready to push to your GitHub 😆! </a:t>
            </a:r>
            <a:r>
              <a:rPr lang="en-US" b="1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45399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3B1FE-50A7-B05A-862E-2F11AAA6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69;g12f224fc34e_0_295">
            <a:extLst>
              <a:ext uri="{FF2B5EF4-FFF2-40B4-BE49-F238E27FC236}">
                <a16:creationId xmlns:a16="http://schemas.microsoft.com/office/drawing/2014/main" id="{6FDCABBE-FB2D-42FF-23E2-1DE9461089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750" y="184927"/>
            <a:ext cx="9475300" cy="43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70;g12f224fc34e_0_295">
            <a:extLst>
              <a:ext uri="{FF2B5EF4-FFF2-40B4-BE49-F238E27FC236}">
                <a16:creationId xmlns:a16="http://schemas.microsoft.com/office/drawing/2014/main" id="{64EE5BD6-7013-956C-1F5A-252F6060C1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23" y="2210848"/>
            <a:ext cx="6438675" cy="44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1;g12f224fc34e_0_295">
            <a:extLst>
              <a:ext uri="{FF2B5EF4-FFF2-40B4-BE49-F238E27FC236}">
                <a16:creationId xmlns:a16="http://schemas.microsoft.com/office/drawing/2014/main" id="{68BA9123-6A98-4B96-77BD-AD4F1CBCF012}"/>
              </a:ext>
            </a:extLst>
          </p:cNvPr>
          <p:cNvSpPr txBox="1">
            <a:spLocks/>
          </p:cNvSpPr>
          <p:nvPr/>
        </p:nvSpPr>
        <p:spPr>
          <a:xfrm>
            <a:off x="198750" y="4600375"/>
            <a:ext cx="43833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Refresh your GitHub repo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Click “</a:t>
            </a:r>
            <a:r>
              <a:rPr lang="en-US" b="1"/>
              <a:t>helloworld.c</a:t>
            </a:r>
            <a:r>
              <a:rPr lang="en-US"/>
              <a:t>” file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Everything update!</a:t>
            </a:r>
          </a:p>
        </p:txBody>
      </p:sp>
      <p:cxnSp>
        <p:nvCxnSpPr>
          <p:cNvPr id="6" name="Google Shape;1072;g12f224fc34e_0_295">
            <a:extLst>
              <a:ext uri="{FF2B5EF4-FFF2-40B4-BE49-F238E27FC236}">
                <a16:creationId xmlns:a16="http://schemas.microsoft.com/office/drawing/2014/main" id="{D627528E-77F6-BE80-843F-601018459A5D}"/>
              </a:ext>
            </a:extLst>
          </p:cNvPr>
          <p:cNvCxnSpPr>
            <a:cxnSpLocks/>
          </p:cNvCxnSpPr>
          <p:nvPr/>
        </p:nvCxnSpPr>
        <p:spPr>
          <a:xfrm>
            <a:off x="4277032" y="5830529"/>
            <a:ext cx="1633443" cy="156176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073;g12f224fc34e_0_295">
            <a:extLst>
              <a:ext uri="{FF2B5EF4-FFF2-40B4-BE49-F238E27FC236}">
                <a16:creationId xmlns:a16="http://schemas.microsoft.com/office/drawing/2014/main" id="{9E28A7EB-92F2-0BB1-FAB5-CBAFE81B2912}"/>
              </a:ext>
            </a:extLst>
          </p:cNvPr>
          <p:cNvSpPr txBox="1"/>
          <p:nvPr/>
        </p:nvSpPr>
        <p:spPr>
          <a:xfrm>
            <a:off x="9570375" y="810001"/>
            <a:ext cx="2621625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>
                <a:solidFill>
                  <a:schemeClr val="dk1"/>
                </a:solidFill>
              </a:rPr>
              <a:t>Let’s Check!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775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ACC580-90BF-9B9B-3598-8ACA9ED11372}"/>
              </a:ext>
            </a:extLst>
          </p:cNvPr>
          <p:cNvSpPr txBox="1"/>
          <p:nvPr/>
        </p:nvSpPr>
        <p:spPr>
          <a:xfrm>
            <a:off x="514350" y="1703813"/>
            <a:ext cx="11163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HANDS-ON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INDIVIDUAL REPOSITORY</a:t>
            </a:r>
          </a:p>
        </p:txBody>
      </p:sp>
      <p:pic>
        <p:nvPicPr>
          <p:cNvPr id="1026" name="Picture 2" descr="Hands - Free education icons">
            <a:extLst>
              <a:ext uri="{FF2B5EF4-FFF2-40B4-BE49-F238E27FC236}">
                <a16:creationId xmlns:a16="http://schemas.microsoft.com/office/drawing/2014/main" id="{37343212-C7C0-15AB-F03E-A53F367C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56895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10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85;g12f224fc34e_0_313">
            <a:extLst>
              <a:ext uri="{FF2B5EF4-FFF2-40B4-BE49-F238E27FC236}">
                <a16:creationId xmlns:a16="http://schemas.microsoft.com/office/drawing/2014/main" id="{E14910CB-40B0-6376-1003-A93C72F07171}"/>
              </a:ext>
            </a:extLst>
          </p:cNvPr>
          <p:cNvSpPr txBox="1">
            <a:spLocks/>
          </p:cNvSpPr>
          <p:nvPr/>
        </p:nvSpPr>
        <p:spPr>
          <a:xfrm>
            <a:off x="261525" y="992132"/>
            <a:ext cx="117837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Folder/Repo Project in your Local Machine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New Repository (GitHub)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New File (README, project file</a:t>
            </a:r>
            <a:r>
              <a:rPr lang="en-MY" sz="2400" dirty="0"/>
              <a:t>)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Initialize Project in Git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Add File from Local Machine to GitHub Repository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Commit Files in Git </a:t>
            </a:r>
            <a:endParaRPr lang="en-MY" sz="2400" dirty="0"/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Push Files in GitHub </a:t>
            </a:r>
            <a:endParaRPr lang="en-MY" sz="2400" dirty="0"/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Update Any Changes (Files) 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MY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15742-A13D-7499-711F-A37368CF5521}"/>
              </a:ext>
            </a:extLst>
          </p:cNvPr>
          <p:cNvSpPr txBox="1"/>
          <p:nvPr/>
        </p:nvSpPr>
        <p:spPr>
          <a:xfrm>
            <a:off x="393973" y="284246"/>
            <a:ext cx="9511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HANDS-ON (1)  </a:t>
            </a:r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2050" name="Picture 2" descr="gear&quot; Icon - Download for free – Iconduck">
            <a:extLst>
              <a:ext uri="{FF2B5EF4-FFF2-40B4-BE49-F238E27FC236}">
                <a16:creationId xmlns:a16="http://schemas.microsoft.com/office/drawing/2014/main" id="{CD8FEA24-11D0-B340-19D1-2A343F74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24" y="287282"/>
            <a:ext cx="7429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63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0B039-6BDF-EF25-6ABC-E84FD2F76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41E0294-0C7F-C27D-F661-6E45E3F28536}"/>
              </a:ext>
            </a:extLst>
          </p:cNvPr>
          <p:cNvSpPr txBox="1"/>
          <p:nvPr/>
        </p:nvSpPr>
        <p:spPr>
          <a:xfrm>
            <a:off x="375312" y="78519"/>
            <a:ext cx="95116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TAKE-HOME-MESSAGE </a:t>
            </a:r>
            <a:r>
              <a:rPr lang="en-MY" sz="5000" dirty="0"/>
              <a:t>🙇</a:t>
            </a:r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Google Shape;1085;g12f224fc34e_0_313">
            <a:extLst>
              <a:ext uri="{FF2B5EF4-FFF2-40B4-BE49-F238E27FC236}">
                <a16:creationId xmlns:a16="http://schemas.microsoft.com/office/drawing/2014/main" id="{E0CCE039-85A9-0D7C-241A-CB8F27D757AD}"/>
              </a:ext>
            </a:extLst>
          </p:cNvPr>
          <p:cNvSpPr txBox="1">
            <a:spLocks/>
          </p:cNvSpPr>
          <p:nvPr/>
        </p:nvSpPr>
        <p:spPr>
          <a:xfrm>
            <a:off x="261525" y="992132"/>
            <a:ext cx="117837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Folder/Repo Project in your Local Machine ✅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New Repository (GitHub) ✅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Create New File (README, project file</a:t>
            </a:r>
            <a:r>
              <a:rPr lang="en-MY" sz="2400" dirty="0"/>
              <a:t>) </a:t>
            </a:r>
            <a:r>
              <a:rPr lang="en-MY" dirty="0"/>
              <a:t>✅</a:t>
            </a:r>
            <a:endParaRPr lang="en-MY" sz="2400" dirty="0"/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Initialize Project in Git ✅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Add File from Local Machine to GitHub Repository ✅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Commit Files in Git ✅</a:t>
            </a:r>
            <a:endParaRPr lang="en-MY" sz="2400" dirty="0"/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Push Files in GitHub ✅</a:t>
            </a:r>
            <a:endParaRPr lang="en-MY" sz="2400" dirty="0"/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MY" dirty="0"/>
              <a:t>Update Any Changes (Files) ✅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MY" sz="2400" dirty="0"/>
          </a:p>
        </p:txBody>
      </p:sp>
      <p:sp>
        <p:nvSpPr>
          <p:cNvPr id="4" name="Google Shape;1086;g12f224fc34e_0_313">
            <a:extLst>
              <a:ext uri="{FF2B5EF4-FFF2-40B4-BE49-F238E27FC236}">
                <a16:creationId xmlns:a16="http://schemas.microsoft.com/office/drawing/2014/main" id="{BCFD2FCA-CD27-2D22-FDCA-4B77B8AF0535}"/>
              </a:ext>
            </a:extLst>
          </p:cNvPr>
          <p:cNvSpPr txBox="1"/>
          <p:nvPr/>
        </p:nvSpPr>
        <p:spPr>
          <a:xfrm>
            <a:off x="9045225" y="4645171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b="1" dirty="0">
                <a:solidFill>
                  <a:schemeClr val="dk1"/>
                </a:solidFill>
              </a:rPr>
              <a:t>Practice Makes Perfect! 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34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B13B1-3173-840F-E5CB-6A8FDE060117}"/>
              </a:ext>
            </a:extLst>
          </p:cNvPr>
          <p:cNvSpPr txBox="1"/>
          <p:nvPr/>
        </p:nvSpPr>
        <p:spPr>
          <a:xfrm>
            <a:off x="4598874" y="6235300"/>
            <a:ext cx="298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cairo@utm.my / trainer’s email</a:t>
            </a:r>
            <a:endParaRPr lang="en-MY" sz="1200" b="1" dirty="0">
              <a:solidFill>
                <a:srgbClr val="6C1D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40C7-35AE-CB38-E68C-FD457F4B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603CDC9C-9104-8DE3-C135-53A5ABB24FAF}"/>
              </a:ext>
            </a:extLst>
          </p:cNvPr>
          <p:cNvSpPr txBox="1"/>
          <p:nvPr/>
        </p:nvSpPr>
        <p:spPr>
          <a:xfrm>
            <a:off x="514350" y="1853104"/>
            <a:ext cx="11163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WORKING WITH GIT AND GITHUB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(INDIVIDUAL REPOSITORY) </a:t>
            </a: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3A519F-B36C-AB04-1160-0121086667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187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BB359-758F-B0DC-FFE9-C10FC6F7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1;g12e9cb7253d_3_35">
            <a:extLst>
              <a:ext uri="{FF2B5EF4-FFF2-40B4-BE49-F238E27FC236}">
                <a16:creationId xmlns:a16="http://schemas.microsoft.com/office/drawing/2014/main" id="{F1ADA327-E7F4-3830-6F73-D04C103A3693}"/>
              </a:ext>
            </a:extLst>
          </p:cNvPr>
          <p:cNvSpPr txBox="1">
            <a:spLocks/>
          </p:cNvSpPr>
          <p:nvPr/>
        </p:nvSpPr>
        <p:spPr>
          <a:xfrm>
            <a:off x="310687" y="117049"/>
            <a:ext cx="117837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Note: We will </a:t>
            </a:r>
            <a:r>
              <a:rPr lang="en-US" b="1" dirty="0">
                <a:solidFill>
                  <a:srgbClr val="0000FF"/>
                </a:solidFill>
              </a:rPr>
              <a:t>create new repo for this project</a:t>
            </a:r>
            <a:r>
              <a:rPr lang="en-US" dirty="0"/>
              <a:t> and use                                    </a:t>
            </a:r>
            <a:r>
              <a:rPr lang="en-US" b="1" dirty="0">
                <a:solidFill>
                  <a:srgbClr val="0000FF"/>
                </a:solidFill>
              </a:rPr>
              <a:t>Atom (source code editor)</a:t>
            </a:r>
            <a:r>
              <a:rPr lang="en-US" dirty="0"/>
              <a:t> </a:t>
            </a:r>
            <a:endParaRPr lang="en-US" sz="2400" dirty="0"/>
          </a:p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Create Folder/Repo Project in your Local Machine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Create New Repository (GitHub)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Create New File (README, project file)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Initialize Project in Git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Add File from Local Machine to GitHub Repository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Commit Files in Git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Push Files in GitHub </a:t>
            </a:r>
          </a:p>
          <a:p>
            <a:pPr marL="457200" indent="-3810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 dirty="0"/>
              <a:t>Update Any Changes (Files)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426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f2034a691_9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Google Shape;782;g12f2034a691_9_2"/>
          <p:cNvCxnSpPr/>
          <p:nvPr/>
        </p:nvCxnSpPr>
        <p:spPr>
          <a:xfrm>
            <a:off x="565150" y="6087110"/>
            <a:ext cx="110583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83" name="Google Shape;783;g12f2034a691_9_2" descr="Unité Add a Salesforce DX Project to Source Control | Salesfor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71" y="391095"/>
            <a:ext cx="9720457" cy="5406784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12f2034a691_9_2"/>
          <p:cNvSpPr/>
          <p:nvPr/>
        </p:nvSpPr>
        <p:spPr>
          <a:xfrm>
            <a:off x="3763175" y="2542700"/>
            <a:ext cx="6204300" cy="32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g12f2034a691_9_2"/>
          <p:cNvSpPr txBox="1"/>
          <p:nvPr/>
        </p:nvSpPr>
        <p:spPr>
          <a:xfrm>
            <a:off x="508550" y="3592705"/>
            <a:ext cx="2368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Your Machine</a:t>
            </a:r>
            <a:endParaRPr sz="2200"/>
          </a:p>
        </p:txBody>
      </p:sp>
      <p:pic>
        <p:nvPicPr>
          <p:cNvPr id="788" name="Google Shape;788;g12f2034a691_9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75" y="3747675"/>
            <a:ext cx="2656925" cy="26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12f2034a691_9_2"/>
          <p:cNvSpPr txBox="1"/>
          <p:nvPr/>
        </p:nvSpPr>
        <p:spPr>
          <a:xfrm>
            <a:off x="960700" y="6212955"/>
            <a:ext cx="23682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Programmer</a:t>
            </a:r>
            <a:endParaRPr sz="2200"/>
          </a:p>
        </p:txBody>
      </p:sp>
      <p:pic>
        <p:nvPicPr>
          <p:cNvPr id="792" name="Google Shape;792;g12f2034a691_9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1575" y="2430473"/>
            <a:ext cx="1178560" cy="4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D7942-E328-4002-88EA-E80224B916C0}"/>
              </a:ext>
            </a:extLst>
          </p:cNvPr>
          <p:cNvGrpSpPr/>
          <p:nvPr/>
        </p:nvGrpSpPr>
        <p:grpSpPr>
          <a:xfrm>
            <a:off x="5973550" y="900900"/>
            <a:ext cx="4017505" cy="1163487"/>
            <a:chOff x="5973550" y="900900"/>
            <a:chExt cx="4017505" cy="1163487"/>
          </a:xfrm>
        </p:grpSpPr>
        <p:grpSp>
          <p:nvGrpSpPr>
            <p:cNvPr id="794" name="Google Shape;794;g12f2034a691_9_2"/>
            <p:cNvGrpSpPr/>
            <p:nvPr/>
          </p:nvGrpSpPr>
          <p:grpSpPr>
            <a:xfrm>
              <a:off x="5973550" y="900912"/>
              <a:ext cx="538850" cy="1163475"/>
              <a:chOff x="5866325" y="870050"/>
              <a:chExt cx="538850" cy="1163475"/>
            </a:xfrm>
          </p:grpSpPr>
          <p:pic>
            <p:nvPicPr>
              <p:cNvPr id="795" name="Google Shape;795;g12f2034a691_9_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66325" y="870050"/>
                <a:ext cx="523200" cy="523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6" name="Google Shape;796;g12f2034a691_9_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881975" y="1510325"/>
                <a:ext cx="523200" cy="523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4" name="Google Shape;804;g12f2034a691_9_2"/>
            <p:cNvSpPr txBox="1"/>
            <p:nvPr/>
          </p:nvSpPr>
          <p:spPr>
            <a:xfrm>
              <a:off x="6701855" y="900900"/>
              <a:ext cx="32892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dirty="0"/>
                <a:t>README.MD</a:t>
              </a:r>
              <a:endParaRPr sz="2000" dirty="0"/>
            </a:p>
          </p:txBody>
        </p:sp>
        <p:sp>
          <p:nvSpPr>
            <p:cNvPr id="808" name="Google Shape;808;g12f2034a691_9_2"/>
            <p:cNvSpPr txBox="1"/>
            <p:nvPr/>
          </p:nvSpPr>
          <p:spPr>
            <a:xfrm>
              <a:off x="6684505" y="1545600"/>
              <a:ext cx="32892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b="1" dirty="0" err="1">
                  <a:solidFill>
                    <a:srgbClr val="FF0000"/>
                  </a:solidFill>
                </a:rPr>
                <a:t>helloworld.c</a:t>
              </a:r>
              <a:endParaRPr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12" name="Google Shape;812;g12f2034a691_9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094" y="3153312"/>
            <a:ext cx="1178560" cy="4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1E35C-BC46-DD94-B6EF-1E79C8F521BF}"/>
              </a:ext>
            </a:extLst>
          </p:cNvPr>
          <p:cNvGrpSpPr/>
          <p:nvPr/>
        </p:nvGrpSpPr>
        <p:grpSpPr>
          <a:xfrm>
            <a:off x="2664773" y="3808275"/>
            <a:ext cx="4890802" cy="687076"/>
            <a:chOff x="2664773" y="3808275"/>
            <a:chExt cx="4890802" cy="687076"/>
          </a:xfrm>
        </p:grpSpPr>
        <p:pic>
          <p:nvPicPr>
            <p:cNvPr id="786" name="Google Shape;786;g12f2034a691_9_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59801" y="3808275"/>
              <a:ext cx="687076" cy="687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g12f2034a691_9_2"/>
            <p:cNvSpPr txBox="1"/>
            <p:nvPr/>
          </p:nvSpPr>
          <p:spPr>
            <a:xfrm>
              <a:off x="4053675" y="3905525"/>
              <a:ext cx="35019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dirty="0"/>
                <a:t>Folder/Repo: </a:t>
              </a:r>
              <a:r>
                <a:rPr lang="en-MY" sz="2000" dirty="0" err="1"/>
                <a:t>GitHubProject</a:t>
              </a:r>
              <a:endParaRPr sz="2000" dirty="0"/>
            </a:p>
          </p:txBody>
        </p:sp>
        <p:sp>
          <p:nvSpPr>
            <p:cNvPr id="2" name="Heptagon 1">
              <a:extLst>
                <a:ext uri="{FF2B5EF4-FFF2-40B4-BE49-F238E27FC236}">
                  <a16:creationId xmlns:a16="http://schemas.microsoft.com/office/drawing/2014/main" id="{714E857C-3752-2AF8-EAFB-3814875E4D38}"/>
                </a:ext>
              </a:extLst>
            </p:cNvPr>
            <p:cNvSpPr/>
            <p:nvPr/>
          </p:nvSpPr>
          <p:spPr>
            <a:xfrm>
              <a:off x="2664773" y="3976929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DE452-1CE0-1727-AD27-57B7A7CD3801}"/>
              </a:ext>
            </a:extLst>
          </p:cNvPr>
          <p:cNvGrpSpPr/>
          <p:nvPr/>
        </p:nvGrpSpPr>
        <p:grpSpPr>
          <a:xfrm>
            <a:off x="5355600" y="134027"/>
            <a:ext cx="4824575" cy="736024"/>
            <a:chOff x="5355600" y="134027"/>
            <a:chExt cx="4824575" cy="736024"/>
          </a:xfrm>
        </p:grpSpPr>
        <p:pic>
          <p:nvPicPr>
            <p:cNvPr id="789" name="Google Shape;789;g12f2034a691_9_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84401" y="182975"/>
              <a:ext cx="687076" cy="687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g12f2034a691_9_2"/>
            <p:cNvSpPr txBox="1"/>
            <p:nvPr/>
          </p:nvSpPr>
          <p:spPr>
            <a:xfrm>
              <a:off x="6678275" y="280225"/>
              <a:ext cx="3501900" cy="492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dirty="0"/>
                <a:t>Folder/Repo: </a:t>
              </a:r>
              <a:r>
                <a:rPr lang="en-MY" sz="2000" dirty="0" err="1"/>
                <a:t>GitHubProject</a:t>
              </a:r>
              <a:endParaRPr sz="2000" dirty="0"/>
            </a:p>
          </p:txBody>
        </p:sp>
        <p:sp>
          <p:nvSpPr>
            <p:cNvPr id="3" name="Heptagon 2">
              <a:extLst>
                <a:ext uri="{FF2B5EF4-FFF2-40B4-BE49-F238E27FC236}">
                  <a16:creationId xmlns:a16="http://schemas.microsoft.com/office/drawing/2014/main" id="{4AEA3D38-10D2-78FC-A9D3-6A86D18C61E0}"/>
                </a:ext>
              </a:extLst>
            </p:cNvPr>
            <p:cNvSpPr/>
            <p:nvPr/>
          </p:nvSpPr>
          <p:spPr>
            <a:xfrm>
              <a:off x="5355600" y="134027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2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98F92F-D68A-0814-532C-001D5E1CC11C}"/>
              </a:ext>
            </a:extLst>
          </p:cNvPr>
          <p:cNvGrpSpPr/>
          <p:nvPr/>
        </p:nvGrpSpPr>
        <p:grpSpPr>
          <a:xfrm>
            <a:off x="3265300" y="4472039"/>
            <a:ext cx="4101155" cy="1181948"/>
            <a:chOff x="3265300" y="4472039"/>
            <a:chExt cx="4101155" cy="11819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DB35D4-23FA-B8EC-BA6D-EC18C248334F}"/>
                </a:ext>
              </a:extLst>
            </p:cNvPr>
            <p:cNvGrpSpPr/>
            <p:nvPr/>
          </p:nvGrpSpPr>
          <p:grpSpPr>
            <a:xfrm>
              <a:off x="3265300" y="4526200"/>
              <a:ext cx="4101155" cy="1127787"/>
              <a:chOff x="3265300" y="4526200"/>
              <a:chExt cx="4101155" cy="1127787"/>
            </a:xfrm>
          </p:grpSpPr>
          <p:pic>
            <p:nvPicPr>
              <p:cNvPr id="798" name="Google Shape;798;g12f2034a691_9_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276325" y="4557912"/>
                <a:ext cx="523200" cy="523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0" name="Google Shape;800;g12f2034a691_9_2"/>
              <p:cNvSpPr txBox="1"/>
              <p:nvPr/>
            </p:nvSpPr>
            <p:spPr>
              <a:xfrm>
                <a:off x="4077255" y="4526200"/>
                <a:ext cx="3289200" cy="492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MY" sz="2000" dirty="0"/>
                  <a:t>README.MD</a:t>
                </a:r>
                <a:endParaRPr sz="2000" dirty="0"/>
              </a:p>
            </p:txBody>
          </p:sp>
          <p:grpSp>
            <p:nvGrpSpPr>
              <p:cNvPr id="801" name="Google Shape;801;g12f2034a691_9_2"/>
              <p:cNvGrpSpPr/>
              <p:nvPr/>
            </p:nvGrpSpPr>
            <p:grpSpPr>
              <a:xfrm>
                <a:off x="3265300" y="5116025"/>
                <a:ext cx="4101155" cy="537962"/>
                <a:chOff x="3241725" y="5085163"/>
                <a:chExt cx="4101155" cy="537962"/>
              </a:xfrm>
            </p:grpSpPr>
            <p:pic>
              <p:nvPicPr>
                <p:cNvPr id="802" name="Google Shape;802;g12f2034a691_9_2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241725" y="5099925"/>
                  <a:ext cx="5232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03" name="Google Shape;803;g12f2034a691_9_2"/>
                <p:cNvSpPr txBox="1"/>
                <p:nvPr/>
              </p:nvSpPr>
              <p:spPr>
                <a:xfrm>
                  <a:off x="4053680" y="5085163"/>
                  <a:ext cx="3289200" cy="492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MY" sz="2000" b="1" dirty="0" err="1">
                      <a:solidFill>
                        <a:srgbClr val="FF0000"/>
                      </a:solidFill>
                    </a:rPr>
                    <a:t>helloworld.c</a:t>
                  </a:r>
                  <a:endParaRPr sz="2000" b="1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4" name="Heptagon 3">
              <a:extLst>
                <a:ext uri="{FF2B5EF4-FFF2-40B4-BE49-F238E27FC236}">
                  <a16:creationId xmlns:a16="http://schemas.microsoft.com/office/drawing/2014/main" id="{B08B144C-DB74-9000-F68E-839E04C9B708}"/>
                </a:ext>
              </a:extLst>
            </p:cNvPr>
            <p:cNvSpPr/>
            <p:nvPr/>
          </p:nvSpPr>
          <p:spPr>
            <a:xfrm>
              <a:off x="5989200" y="4472039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CA3C3E-C6CE-CC10-23D2-87AE90D2B927}"/>
              </a:ext>
            </a:extLst>
          </p:cNvPr>
          <p:cNvGrpSpPr/>
          <p:nvPr/>
        </p:nvGrpSpPr>
        <p:grpSpPr>
          <a:xfrm>
            <a:off x="3417200" y="5699994"/>
            <a:ext cx="2254919" cy="800189"/>
            <a:chOff x="3417200" y="5699994"/>
            <a:chExt cx="2254919" cy="800189"/>
          </a:xfrm>
        </p:grpSpPr>
        <p:sp>
          <p:nvSpPr>
            <p:cNvPr id="5" name="Google Shape;803;g12f2034a691_9_2">
              <a:extLst>
                <a:ext uri="{FF2B5EF4-FFF2-40B4-BE49-F238E27FC236}">
                  <a16:creationId xmlns:a16="http://schemas.microsoft.com/office/drawing/2014/main" id="{6E7F9F75-423D-2A75-C4A9-9E43F7833761}"/>
                </a:ext>
              </a:extLst>
            </p:cNvPr>
            <p:cNvSpPr txBox="1"/>
            <p:nvPr/>
          </p:nvSpPr>
          <p:spPr>
            <a:xfrm>
              <a:off x="3834949" y="5699994"/>
              <a:ext cx="1837170" cy="8001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CLI : 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git init</a:t>
              </a:r>
              <a:endParaRPr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Heptagon 5">
              <a:extLst>
                <a:ext uri="{FF2B5EF4-FFF2-40B4-BE49-F238E27FC236}">
                  <a16:creationId xmlns:a16="http://schemas.microsoft.com/office/drawing/2014/main" id="{A8DFF66E-79AA-902B-8A54-CA662E45C8A7}"/>
                </a:ext>
              </a:extLst>
            </p:cNvPr>
            <p:cNvSpPr/>
            <p:nvPr/>
          </p:nvSpPr>
          <p:spPr>
            <a:xfrm>
              <a:off x="3417200" y="5778145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4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CFC04E-590E-392F-7582-AA1398404735}"/>
              </a:ext>
            </a:extLst>
          </p:cNvPr>
          <p:cNvGrpSpPr/>
          <p:nvPr/>
        </p:nvGrpSpPr>
        <p:grpSpPr>
          <a:xfrm>
            <a:off x="7826815" y="4497189"/>
            <a:ext cx="3821064" cy="2031295"/>
            <a:chOff x="7901145" y="4326533"/>
            <a:chExt cx="3821064" cy="2031295"/>
          </a:xfrm>
        </p:grpSpPr>
        <p:sp>
          <p:nvSpPr>
            <p:cNvPr id="7" name="Heptagon 6">
              <a:extLst>
                <a:ext uri="{FF2B5EF4-FFF2-40B4-BE49-F238E27FC236}">
                  <a16:creationId xmlns:a16="http://schemas.microsoft.com/office/drawing/2014/main" id="{3B489380-9508-18F6-FD3A-6DAE80BABD09}"/>
                </a:ext>
              </a:extLst>
            </p:cNvPr>
            <p:cNvSpPr/>
            <p:nvPr/>
          </p:nvSpPr>
          <p:spPr>
            <a:xfrm>
              <a:off x="7901145" y="4384178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5</a:t>
              </a:r>
            </a:p>
          </p:txBody>
        </p:sp>
        <p:sp>
          <p:nvSpPr>
            <p:cNvPr id="8" name="Google Shape;803;g12f2034a691_9_2">
              <a:extLst>
                <a:ext uri="{FF2B5EF4-FFF2-40B4-BE49-F238E27FC236}">
                  <a16:creationId xmlns:a16="http://schemas.microsoft.com/office/drawing/2014/main" id="{00421B9A-E179-CFE0-DDE6-213A71A73461}"/>
                </a:ext>
              </a:extLst>
            </p:cNvPr>
            <p:cNvSpPr txBox="1"/>
            <p:nvPr/>
          </p:nvSpPr>
          <p:spPr>
            <a:xfrm>
              <a:off x="8378899" y="4326533"/>
              <a:ext cx="3343310" cy="2031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CLI : 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git status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git add –A / git add . (All Files) @ git add [filename] (Single Files)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077B2-E72D-3261-CB3B-7430DEC690AA}"/>
              </a:ext>
            </a:extLst>
          </p:cNvPr>
          <p:cNvGrpSpPr/>
          <p:nvPr/>
        </p:nvGrpSpPr>
        <p:grpSpPr>
          <a:xfrm>
            <a:off x="7776905" y="3096766"/>
            <a:ext cx="4237535" cy="1107965"/>
            <a:chOff x="7776905" y="3096766"/>
            <a:chExt cx="4237535" cy="1107965"/>
          </a:xfrm>
        </p:grpSpPr>
        <p:sp>
          <p:nvSpPr>
            <p:cNvPr id="9" name="Heptagon 8">
              <a:extLst>
                <a:ext uri="{FF2B5EF4-FFF2-40B4-BE49-F238E27FC236}">
                  <a16:creationId xmlns:a16="http://schemas.microsoft.com/office/drawing/2014/main" id="{08F2D354-94A8-E5E5-BD2A-ED2043329823}"/>
                </a:ext>
              </a:extLst>
            </p:cNvPr>
            <p:cNvSpPr/>
            <p:nvPr/>
          </p:nvSpPr>
          <p:spPr>
            <a:xfrm>
              <a:off x="7776905" y="3137450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6</a:t>
              </a:r>
            </a:p>
          </p:txBody>
        </p:sp>
        <p:sp>
          <p:nvSpPr>
            <p:cNvPr id="10" name="Google Shape;803;g12f2034a691_9_2">
              <a:extLst>
                <a:ext uri="{FF2B5EF4-FFF2-40B4-BE49-F238E27FC236}">
                  <a16:creationId xmlns:a16="http://schemas.microsoft.com/office/drawing/2014/main" id="{CB27C85F-99EC-607A-C666-5BCADBC98351}"/>
                </a:ext>
              </a:extLst>
            </p:cNvPr>
            <p:cNvSpPr txBox="1"/>
            <p:nvPr/>
          </p:nvSpPr>
          <p:spPr>
            <a:xfrm>
              <a:off x="8285871" y="3096766"/>
              <a:ext cx="3728569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CLI : 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git commit –m “message”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11" name="Google Shape;811;g12f2034a691_9_2"/>
          <p:cNvSpPr txBox="1"/>
          <p:nvPr/>
        </p:nvSpPr>
        <p:spPr>
          <a:xfrm>
            <a:off x="9454715" y="636526"/>
            <a:ext cx="26568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b="1" dirty="0">
                <a:solidFill>
                  <a:srgbClr val="FF0000"/>
                </a:solidFill>
              </a:rPr>
              <a:t>Update Repo Repeat Step 5 - 7</a:t>
            </a:r>
            <a:endParaRPr sz="2000" b="1" dirty="0">
              <a:solidFill>
                <a:srgbClr val="FF000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AD8FE2-F009-B87B-19C3-D3B772393758}"/>
              </a:ext>
            </a:extLst>
          </p:cNvPr>
          <p:cNvGrpSpPr/>
          <p:nvPr/>
        </p:nvGrpSpPr>
        <p:grpSpPr>
          <a:xfrm>
            <a:off x="8638561" y="1390756"/>
            <a:ext cx="2979346" cy="1107965"/>
            <a:chOff x="8638561" y="1390756"/>
            <a:chExt cx="2979346" cy="1107965"/>
          </a:xfrm>
        </p:grpSpPr>
        <p:sp>
          <p:nvSpPr>
            <p:cNvPr id="12" name="Heptagon 11">
              <a:extLst>
                <a:ext uri="{FF2B5EF4-FFF2-40B4-BE49-F238E27FC236}">
                  <a16:creationId xmlns:a16="http://schemas.microsoft.com/office/drawing/2014/main" id="{7F192687-FA61-DB73-250D-EAE35E7348E8}"/>
                </a:ext>
              </a:extLst>
            </p:cNvPr>
            <p:cNvSpPr/>
            <p:nvPr/>
          </p:nvSpPr>
          <p:spPr>
            <a:xfrm>
              <a:off x="8638561" y="1465758"/>
              <a:ext cx="393320" cy="34274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MY" dirty="0"/>
                <a:t>7</a:t>
              </a:r>
            </a:p>
          </p:txBody>
        </p:sp>
        <p:sp>
          <p:nvSpPr>
            <p:cNvPr id="13" name="Google Shape;803;g12f2034a691_9_2">
              <a:extLst>
                <a:ext uri="{FF2B5EF4-FFF2-40B4-BE49-F238E27FC236}">
                  <a16:creationId xmlns:a16="http://schemas.microsoft.com/office/drawing/2014/main" id="{A5B0926C-4E72-2DC4-94E2-9D713C06D2E8}"/>
                </a:ext>
              </a:extLst>
            </p:cNvPr>
            <p:cNvSpPr txBox="1"/>
            <p:nvPr/>
          </p:nvSpPr>
          <p:spPr>
            <a:xfrm>
              <a:off x="9132290" y="1390756"/>
              <a:ext cx="2485617" cy="1107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CLI : 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MY" sz="2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git push</a:t>
              </a:r>
            </a:p>
            <a:p>
              <a:pPr marL="342900" lvl="0" indent="-34290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20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1BCB76-07E0-706E-C175-0CB66DE442D0}"/>
              </a:ext>
            </a:extLst>
          </p:cNvPr>
          <p:cNvGrpSpPr/>
          <p:nvPr/>
        </p:nvGrpSpPr>
        <p:grpSpPr>
          <a:xfrm>
            <a:off x="3176500" y="900912"/>
            <a:ext cx="5352850" cy="4753300"/>
            <a:chOff x="3176500" y="900912"/>
            <a:chExt cx="5352850" cy="47533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5D828A-F8EF-65AA-3358-638A4A85CA23}"/>
                </a:ext>
              </a:extLst>
            </p:cNvPr>
            <p:cNvGrpSpPr/>
            <p:nvPr/>
          </p:nvGrpSpPr>
          <p:grpSpPr>
            <a:xfrm>
              <a:off x="3176500" y="900912"/>
              <a:ext cx="5352850" cy="4753300"/>
              <a:chOff x="3176500" y="900912"/>
              <a:chExt cx="5352850" cy="4753300"/>
            </a:xfrm>
          </p:grpSpPr>
          <p:sp>
            <p:nvSpPr>
              <p:cNvPr id="809" name="Google Shape;809;g12f2034a691_9_2"/>
              <p:cNvSpPr/>
              <p:nvPr/>
            </p:nvSpPr>
            <p:spPr>
              <a:xfrm>
                <a:off x="5872550" y="900912"/>
                <a:ext cx="2656800" cy="11709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10" name="Google Shape;810;g12f2034a691_9_2"/>
              <p:cNvCxnSpPr/>
              <p:nvPr/>
            </p:nvCxnSpPr>
            <p:spPr>
              <a:xfrm rot="10800000">
                <a:off x="7608200" y="2071837"/>
                <a:ext cx="14400" cy="3044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06" name="Google Shape;806;g12f2034a691_9_2"/>
              <p:cNvSpPr/>
              <p:nvPr/>
            </p:nvSpPr>
            <p:spPr>
              <a:xfrm>
                <a:off x="3176500" y="4526212"/>
                <a:ext cx="2656800" cy="11280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05" name="Google Shape;805;g12f2034a691_9_2"/>
            <p:cNvCxnSpPr>
              <a:stCxn id="806" idx="3"/>
            </p:cNvCxnSpPr>
            <p:nvPr/>
          </p:nvCxnSpPr>
          <p:spPr>
            <a:xfrm>
              <a:off x="5833300" y="5090212"/>
              <a:ext cx="1760100" cy="216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464FE-A5FA-E2C2-7049-1CD06D01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1F395B-E04B-34C3-ADA3-C5D81791B23B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CREATE REPOSITORY PROJECT (LOCAL MACHINE)</a:t>
            </a:r>
          </a:p>
        </p:txBody>
      </p:sp>
      <p:sp>
        <p:nvSpPr>
          <p:cNvPr id="34" name="Google Shape;818;g12f2034a691_9_160">
            <a:extLst>
              <a:ext uri="{FF2B5EF4-FFF2-40B4-BE49-F238E27FC236}">
                <a16:creationId xmlns:a16="http://schemas.microsoft.com/office/drawing/2014/main" id="{DA9FCAF2-C727-C891-81E8-F29A7DDFBBCC}"/>
              </a:ext>
            </a:extLst>
          </p:cNvPr>
          <p:cNvSpPr txBox="1">
            <a:spLocks/>
          </p:cNvSpPr>
          <p:nvPr/>
        </p:nvSpPr>
        <p:spPr>
          <a:xfrm>
            <a:off x="261525" y="1854900"/>
            <a:ext cx="11783700" cy="3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50000"/>
              </a:lnSpc>
              <a:spcBef>
                <a:spcPts val="900"/>
              </a:spcBef>
              <a:buSzPts val="2400"/>
              <a:buFont typeface="Arial" panose="020B0604020202020204" pitchFamily="34" charset="0"/>
              <a:buAutoNum type="arabicPeriod"/>
            </a:pPr>
            <a:r>
              <a:rPr lang="en-US"/>
              <a:t>Go to your “Desktop” &gt; “Right Click” &gt; “New Folder” &gt; “GitHubProject”</a:t>
            </a:r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35" name="Google Shape;819;g12f2034a691_9_160">
            <a:extLst>
              <a:ext uri="{FF2B5EF4-FFF2-40B4-BE49-F238E27FC236}">
                <a16:creationId xmlns:a16="http://schemas.microsoft.com/office/drawing/2014/main" id="{A036D682-110B-7969-8B02-C6730F53B0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7750" y="2792213"/>
            <a:ext cx="550545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820;g12f2034a691_9_160">
            <a:extLst>
              <a:ext uri="{FF2B5EF4-FFF2-40B4-BE49-F238E27FC236}">
                <a16:creationId xmlns:a16="http://schemas.microsoft.com/office/drawing/2014/main" id="{D2F7F620-5087-95D7-0718-EB8D4379E2C3}"/>
              </a:ext>
            </a:extLst>
          </p:cNvPr>
          <p:cNvSpPr/>
          <p:nvPr/>
        </p:nvSpPr>
        <p:spPr>
          <a:xfrm>
            <a:off x="4896500" y="2792225"/>
            <a:ext cx="1162500" cy="948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21;g12f2034a691_9_160">
            <a:extLst>
              <a:ext uri="{FF2B5EF4-FFF2-40B4-BE49-F238E27FC236}">
                <a16:creationId xmlns:a16="http://schemas.microsoft.com/office/drawing/2014/main" id="{834863F7-4BAB-86E2-13CB-7AA8D1467BBC}"/>
              </a:ext>
            </a:extLst>
          </p:cNvPr>
          <p:cNvSpPr txBox="1"/>
          <p:nvPr/>
        </p:nvSpPr>
        <p:spPr>
          <a:xfrm>
            <a:off x="5172550" y="5792637"/>
            <a:ext cx="212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MY" sz="2400" dirty="0">
                <a:solidFill>
                  <a:schemeClr val="dk1"/>
                </a:solidFill>
              </a:rPr>
              <a:t>Your Desktop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40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84D2C-0D2C-0949-19EA-4C997497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18B9D-F900-F4B4-6BF7-CFFE3D1209B9}"/>
              </a:ext>
            </a:extLst>
          </p:cNvPr>
          <p:cNvSpPr txBox="1"/>
          <p:nvPr/>
        </p:nvSpPr>
        <p:spPr>
          <a:xfrm>
            <a:off x="184927" y="157177"/>
            <a:ext cx="7497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CREATE NEW REPOSITORY (GITHUB)</a:t>
            </a:r>
          </a:p>
        </p:txBody>
      </p:sp>
      <p:pic>
        <p:nvPicPr>
          <p:cNvPr id="3" name="Google Shape;833;g12f224fc34e_0_65">
            <a:extLst>
              <a:ext uri="{FF2B5EF4-FFF2-40B4-BE49-F238E27FC236}">
                <a16:creationId xmlns:a16="http://schemas.microsoft.com/office/drawing/2014/main" id="{7171F94C-55E9-C260-C7F0-8CF71DC8AF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900" y="1957625"/>
            <a:ext cx="6646176" cy="42717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34;g12f224fc34e_0_65">
            <a:extLst>
              <a:ext uri="{FF2B5EF4-FFF2-40B4-BE49-F238E27FC236}">
                <a16:creationId xmlns:a16="http://schemas.microsoft.com/office/drawing/2014/main" id="{CF02CFCA-673E-59CF-3574-697351F8FBE0}"/>
              </a:ext>
            </a:extLst>
          </p:cNvPr>
          <p:cNvSpPr txBox="1">
            <a:spLocks/>
          </p:cNvSpPr>
          <p:nvPr/>
        </p:nvSpPr>
        <p:spPr>
          <a:xfrm>
            <a:off x="1824225" y="6076950"/>
            <a:ext cx="417660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MY" sz="3500">
                <a:solidFill>
                  <a:srgbClr val="0000FF"/>
                </a:solidFill>
              </a:rPr>
              <a:t>www.github.com</a:t>
            </a:r>
          </a:p>
        </p:txBody>
      </p:sp>
      <p:pic>
        <p:nvPicPr>
          <p:cNvPr id="5" name="Google Shape;835;g12f224fc34e_0_65">
            <a:extLst>
              <a:ext uri="{FF2B5EF4-FFF2-40B4-BE49-F238E27FC236}">
                <a16:creationId xmlns:a16="http://schemas.microsoft.com/office/drawing/2014/main" id="{7C787F6A-44FF-515A-E602-6B3E05008B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276" y="0"/>
            <a:ext cx="400774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36;g12f224fc34e_0_65">
            <a:extLst>
              <a:ext uri="{FF2B5EF4-FFF2-40B4-BE49-F238E27FC236}">
                <a16:creationId xmlns:a16="http://schemas.microsoft.com/office/drawing/2014/main" id="{DAA6925E-570D-ADA2-E186-5024F9BAF6A1}"/>
              </a:ext>
            </a:extLst>
          </p:cNvPr>
          <p:cNvSpPr txBox="1">
            <a:spLocks/>
          </p:cNvSpPr>
          <p:nvPr/>
        </p:nvSpPr>
        <p:spPr>
          <a:xfrm>
            <a:off x="8000325" y="346325"/>
            <a:ext cx="385530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3000">
                <a:solidFill>
                  <a:srgbClr val="00FF00"/>
                </a:solidFill>
              </a:rPr>
              <a:t>click “New” for new repository</a:t>
            </a:r>
            <a:endParaRPr lang="en-US" sz="30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1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3CD9-9279-DA1C-59F4-B53E10E01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47;g12f224fc34e_0_49">
            <a:extLst>
              <a:ext uri="{FF2B5EF4-FFF2-40B4-BE49-F238E27FC236}">
                <a16:creationId xmlns:a16="http://schemas.microsoft.com/office/drawing/2014/main" id="{3492A03B-F5A8-A046-2C74-403819C195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940" y="0"/>
            <a:ext cx="605207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48;g12f224fc34e_0_49">
            <a:extLst>
              <a:ext uri="{FF2B5EF4-FFF2-40B4-BE49-F238E27FC236}">
                <a16:creationId xmlns:a16="http://schemas.microsoft.com/office/drawing/2014/main" id="{7AC2284A-D55D-18A0-3A94-713311A1F070}"/>
              </a:ext>
            </a:extLst>
          </p:cNvPr>
          <p:cNvSpPr txBox="1">
            <a:spLocks/>
          </p:cNvSpPr>
          <p:nvPr/>
        </p:nvSpPr>
        <p:spPr>
          <a:xfrm>
            <a:off x="8540" y="194498"/>
            <a:ext cx="613140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r>
              <a:rPr lang="en-US" sz="2500" dirty="0"/>
              <a:t>Repository name: Create similar project name from your local machine repo - “</a:t>
            </a:r>
            <a:r>
              <a:rPr lang="en-US" sz="2500" dirty="0" err="1"/>
              <a:t>GitHubProject</a:t>
            </a:r>
            <a:r>
              <a:rPr lang="en-US" sz="2500" dirty="0"/>
              <a:t>”</a:t>
            </a:r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endParaRPr lang="en-US" sz="2500" dirty="0"/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r>
              <a:rPr lang="en-US" sz="2500" dirty="0"/>
              <a:t>Description – Optional</a:t>
            </a:r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endParaRPr lang="en-US" sz="2500" dirty="0"/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r>
              <a:rPr lang="en-US" sz="2500" dirty="0"/>
              <a:t>Public @ Private Repo? (Your Choice)</a:t>
            </a:r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endParaRPr lang="en-US" sz="2500" dirty="0"/>
          </a:p>
          <a:p>
            <a:pPr marL="527050" indent="-457200">
              <a:spcBef>
                <a:spcPts val="0"/>
              </a:spcBef>
              <a:buSzPts val="2500"/>
              <a:buFont typeface="+mj-lt"/>
              <a:buAutoNum type="arabicPeriod"/>
            </a:pPr>
            <a:r>
              <a:rPr lang="en-US" sz="2500" dirty="0"/>
              <a:t>Click “Create repository”</a:t>
            </a:r>
          </a:p>
        </p:txBody>
      </p:sp>
      <p:pic>
        <p:nvPicPr>
          <p:cNvPr id="5" name="Google Shape;849;g12f224fc34e_0_49">
            <a:extLst>
              <a:ext uri="{FF2B5EF4-FFF2-40B4-BE49-F238E27FC236}">
                <a16:creationId xmlns:a16="http://schemas.microsoft.com/office/drawing/2014/main" id="{ABA33191-1608-2A63-D733-7A2F65820D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098" y="4040473"/>
            <a:ext cx="2797325" cy="7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877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A3829-E0A1-25E5-7594-119A31C7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60;g12f224fc34e_0_99">
            <a:extLst>
              <a:ext uri="{FF2B5EF4-FFF2-40B4-BE49-F238E27FC236}">
                <a16:creationId xmlns:a16="http://schemas.microsoft.com/office/drawing/2014/main" id="{1D511B97-6A52-311B-F24A-4D451B8A00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60786"/>
            <a:ext cx="12192000" cy="63364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1;g12f224fc34e_0_99">
            <a:extLst>
              <a:ext uri="{FF2B5EF4-FFF2-40B4-BE49-F238E27FC236}">
                <a16:creationId xmlns:a16="http://schemas.microsoft.com/office/drawing/2014/main" id="{B3710452-011A-BFF5-B8E3-56ED515EEE6C}"/>
              </a:ext>
            </a:extLst>
          </p:cNvPr>
          <p:cNvSpPr/>
          <p:nvPr/>
        </p:nvSpPr>
        <p:spPr>
          <a:xfrm>
            <a:off x="2455500" y="2530675"/>
            <a:ext cx="6073500" cy="1610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400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6C1D35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6C3636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8262</TotalTime>
  <Words>941</Words>
  <Application>Microsoft Office PowerPoint</Application>
  <PresentationFormat>Widescreen</PresentationFormat>
  <Paragraphs>145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Montserrat Semi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NURULAQILLA BINTI KHAMIS</cp:lastModifiedBy>
  <cp:revision>143</cp:revision>
  <dcterms:created xsi:type="dcterms:W3CDTF">2023-12-31T03:09:43Z</dcterms:created>
  <dcterms:modified xsi:type="dcterms:W3CDTF">2024-03-13T16:05:53Z</dcterms:modified>
</cp:coreProperties>
</file>